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4"/>
  </p:notesMasterIdLst>
  <p:sldIdLst>
    <p:sldId id="256" r:id="rId2"/>
    <p:sldId id="259" r:id="rId3"/>
    <p:sldId id="313" r:id="rId4"/>
    <p:sldId id="293" r:id="rId5"/>
    <p:sldId id="311" r:id="rId6"/>
    <p:sldId id="312" r:id="rId7"/>
    <p:sldId id="303" r:id="rId8"/>
    <p:sldId id="264" r:id="rId9"/>
    <p:sldId id="304" r:id="rId10"/>
    <p:sldId id="265" r:id="rId11"/>
    <p:sldId id="266" r:id="rId12"/>
    <p:sldId id="305" r:id="rId13"/>
    <p:sldId id="316" r:id="rId14"/>
    <p:sldId id="258" r:id="rId15"/>
    <p:sldId id="310" r:id="rId16"/>
    <p:sldId id="268" r:id="rId17"/>
    <p:sldId id="269" r:id="rId18"/>
    <p:sldId id="270" r:id="rId19"/>
    <p:sldId id="306" r:id="rId20"/>
    <p:sldId id="271" r:id="rId21"/>
    <p:sldId id="272" r:id="rId22"/>
    <p:sldId id="279" r:id="rId23"/>
    <p:sldId id="317" r:id="rId24"/>
    <p:sldId id="318" r:id="rId25"/>
    <p:sldId id="321" r:id="rId26"/>
    <p:sldId id="273" r:id="rId27"/>
    <p:sldId id="322" r:id="rId28"/>
    <p:sldId id="323" r:id="rId29"/>
    <p:sldId id="324" r:id="rId30"/>
    <p:sldId id="261" r:id="rId31"/>
    <p:sldId id="274" r:id="rId32"/>
    <p:sldId id="325" r:id="rId33"/>
    <p:sldId id="275" r:id="rId34"/>
    <p:sldId id="282" r:id="rId35"/>
    <p:sldId id="283" r:id="rId36"/>
    <p:sldId id="284" r:id="rId37"/>
    <p:sldId id="285" r:id="rId38"/>
    <p:sldId id="307" r:id="rId39"/>
    <p:sldId id="308" r:id="rId40"/>
    <p:sldId id="309" r:id="rId41"/>
    <p:sldId id="262" r:id="rId42"/>
    <p:sldId id="292" r:id="rId43"/>
    <p:sldId id="291" r:id="rId44"/>
    <p:sldId id="300" r:id="rId45"/>
    <p:sldId id="301" r:id="rId46"/>
    <p:sldId id="302" r:id="rId47"/>
    <p:sldId id="286" r:id="rId48"/>
    <p:sldId id="276" r:id="rId49"/>
    <p:sldId id="287" r:id="rId50"/>
    <p:sldId id="288" r:id="rId51"/>
    <p:sldId id="289" r:id="rId52"/>
    <p:sldId id="290" r:id="rId53"/>
  </p:sldIdLst>
  <p:sldSz cx="9144000" cy="6858000" type="screen4x3"/>
  <p:notesSz cx="6858000" cy="9144000"/>
  <p:defaultTextStyle>
    <a:defPPr>
      <a:defRPr lang="en-US"/>
    </a:defPPr>
    <a:lvl1pPr algn="l" rtl="0" eaLnBrk="0" fontAlgn="base" hangingPunct="0">
      <a:spcBef>
        <a:spcPct val="0"/>
      </a:spcBef>
      <a:spcAft>
        <a:spcPct val="0"/>
      </a:spcAft>
      <a:defRPr sz="1600" kern="1200">
        <a:solidFill>
          <a:schemeClr val="bg1"/>
        </a:solidFill>
        <a:latin typeface="Arial" charset="0"/>
        <a:ea typeface="+mn-ea"/>
        <a:cs typeface="+mn-cs"/>
      </a:defRPr>
    </a:lvl1pPr>
    <a:lvl2pPr marL="457200" algn="l" rtl="0" eaLnBrk="0" fontAlgn="base" hangingPunct="0">
      <a:spcBef>
        <a:spcPct val="0"/>
      </a:spcBef>
      <a:spcAft>
        <a:spcPct val="0"/>
      </a:spcAft>
      <a:defRPr sz="1600" kern="1200">
        <a:solidFill>
          <a:schemeClr val="bg1"/>
        </a:solidFill>
        <a:latin typeface="Arial" charset="0"/>
        <a:ea typeface="+mn-ea"/>
        <a:cs typeface="+mn-cs"/>
      </a:defRPr>
    </a:lvl2pPr>
    <a:lvl3pPr marL="914400" algn="l" rtl="0" eaLnBrk="0" fontAlgn="base" hangingPunct="0">
      <a:spcBef>
        <a:spcPct val="0"/>
      </a:spcBef>
      <a:spcAft>
        <a:spcPct val="0"/>
      </a:spcAft>
      <a:defRPr sz="1600" kern="1200">
        <a:solidFill>
          <a:schemeClr val="bg1"/>
        </a:solidFill>
        <a:latin typeface="Arial" charset="0"/>
        <a:ea typeface="+mn-ea"/>
        <a:cs typeface="+mn-cs"/>
      </a:defRPr>
    </a:lvl3pPr>
    <a:lvl4pPr marL="1371600" algn="l" rtl="0" eaLnBrk="0" fontAlgn="base" hangingPunct="0">
      <a:spcBef>
        <a:spcPct val="0"/>
      </a:spcBef>
      <a:spcAft>
        <a:spcPct val="0"/>
      </a:spcAft>
      <a:defRPr sz="1600" kern="1200">
        <a:solidFill>
          <a:schemeClr val="bg1"/>
        </a:solidFill>
        <a:latin typeface="Arial" charset="0"/>
        <a:ea typeface="+mn-ea"/>
        <a:cs typeface="+mn-cs"/>
      </a:defRPr>
    </a:lvl4pPr>
    <a:lvl5pPr marL="1828800" algn="l" rtl="0" eaLnBrk="0" fontAlgn="base" hangingPunct="0">
      <a:spcBef>
        <a:spcPct val="0"/>
      </a:spcBef>
      <a:spcAft>
        <a:spcPct val="0"/>
      </a:spcAft>
      <a:defRPr sz="1600" kern="1200">
        <a:solidFill>
          <a:schemeClr val="bg1"/>
        </a:solidFill>
        <a:latin typeface="Arial" charset="0"/>
        <a:ea typeface="+mn-ea"/>
        <a:cs typeface="+mn-cs"/>
      </a:defRPr>
    </a:lvl5pPr>
    <a:lvl6pPr marL="2286000" algn="l" defTabSz="914400" rtl="0" eaLnBrk="1" latinLnBrk="0" hangingPunct="1">
      <a:defRPr sz="1600" kern="1200">
        <a:solidFill>
          <a:schemeClr val="bg1"/>
        </a:solidFill>
        <a:latin typeface="Arial" charset="0"/>
        <a:ea typeface="+mn-ea"/>
        <a:cs typeface="+mn-cs"/>
      </a:defRPr>
    </a:lvl6pPr>
    <a:lvl7pPr marL="2743200" algn="l" defTabSz="914400" rtl="0" eaLnBrk="1" latinLnBrk="0" hangingPunct="1">
      <a:defRPr sz="1600" kern="1200">
        <a:solidFill>
          <a:schemeClr val="bg1"/>
        </a:solidFill>
        <a:latin typeface="Arial" charset="0"/>
        <a:ea typeface="+mn-ea"/>
        <a:cs typeface="+mn-cs"/>
      </a:defRPr>
    </a:lvl7pPr>
    <a:lvl8pPr marL="3200400" algn="l" defTabSz="914400" rtl="0" eaLnBrk="1" latinLnBrk="0" hangingPunct="1">
      <a:defRPr sz="1600" kern="1200">
        <a:solidFill>
          <a:schemeClr val="bg1"/>
        </a:solidFill>
        <a:latin typeface="Arial" charset="0"/>
        <a:ea typeface="+mn-ea"/>
        <a:cs typeface="+mn-cs"/>
      </a:defRPr>
    </a:lvl8pPr>
    <a:lvl9pPr marL="3657600" algn="l" defTabSz="914400" rtl="0" eaLnBrk="1" latinLnBrk="0" hangingPunct="1">
      <a:defRPr sz="1600" kern="1200">
        <a:solidFill>
          <a:schemeClr val="bg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0386"/>
    <a:srgbClr val="FFFF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787"/>
    <p:restoredTop sz="90929"/>
  </p:normalViewPr>
  <p:slideViewPr>
    <p:cSldViewPr>
      <p:cViewPr varScale="1">
        <p:scale>
          <a:sx n="50" d="100"/>
          <a:sy n="50" d="100"/>
        </p:scale>
        <p:origin x="706"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76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2865B4-12D5-496D-8852-18F0232184CB}" type="datetimeFigureOut">
              <a:rPr lang="en-US" smtClean="0"/>
              <a:t>3/27/2016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777DEE-F18F-4094-BCC9-1ECC39F5332E}" type="slidenum">
              <a:rPr lang="en-US" smtClean="0"/>
              <a:t>‹#›</a:t>
            </a:fld>
            <a:endParaRPr lang="en-US"/>
          </a:p>
        </p:txBody>
      </p:sp>
    </p:spTree>
    <p:extLst>
      <p:ext uri="{BB962C8B-B14F-4D97-AF65-F5344CB8AC3E}">
        <p14:creationId xmlns:p14="http://schemas.microsoft.com/office/powerpoint/2010/main" val="976265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pPr>
            <a:endParaRPr lang="en-US" altLang="en-US" smtClean="0">
              <a:latin typeface="Arial" panose="020B0604020202020204" pitchFamily="34" charset="0"/>
            </a:endParaRPr>
          </a:p>
        </p:txBody>
      </p:sp>
      <p:sp>
        <p:nvSpPr>
          <p:cNvPr id="8602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CD5ACA0-58C8-4B27-A5D6-6314DFD92ED5}" type="slidenum">
              <a:rPr lang="en-US" altLang="en-US" sz="1200"/>
              <a:pPr/>
              <a:t>3</a:t>
            </a:fld>
            <a:endParaRPr lang="en-US" altLang="en-US" sz="1200"/>
          </a:p>
        </p:txBody>
      </p:sp>
    </p:spTree>
    <p:extLst>
      <p:ext uri="{BB962C8B-B14F-4D97-AF65-F5344CB8AC3E}">
        <p14:creationId xmlns:p14="http://schemas.microsoft.com/office/powerpoint/2010/main" val="4211287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smtClean="0">
                <a:latin typeface="Arial" panose="020B0604020202020204" pitchFamily="34" charset="0"/>
              </a:rPr>
              <a:t>FIGURE 8-39 STACKED VOTE GERRY MANDERING </a:t>
            </a:r>
            <a:r>
              <a:rPr lang="en-US" altLang="en-US" dirty="0" smtClean="0">
                <a:latin typeface="Arial" panose="020B0604020202020204" pitchFamily="34" charset="0"/>
              </a:rPr>
              <a:t>A stacked vote gerrymander links distant areas of like-minded voters through oddly shaped boundaries. In this example, the Red Party  controls redistricting and creates five oddly shaped districts, four with a slender majority of Red Party voters and one (#3) with an overwhelming majority of Blue Party voters.</a:t>
            </a:r>
          </a:p>
        </p:txBody>
      </p:sp>
      <p:sp>
        <p:nvSpPr>
          <p:cNvPr id="12800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FAF0408C-B920-44F5-B678-73CF73B83991}" type="slidenum">
              <a:rPr lang="en-US" altLang="en-US" sz="1200"/>
              <a:pPr/>
              <a:t>29</a:t>
            </a:fld>
            <a:endParaRPr lang="en-US" altLang="en-US" sz="1200"/>
          </a:p>
        </p:txBody>
      </p:sp>
    </p:spTree>
    <p:extLst>
      <p:ext uri="{BB962C8B-B14F-4D97-AF65-F5344CB8AC3E}">
        <p14:creationId xmlns:p14="http://schemas.microsoft.com/office/powerpoint/2010/main" val="3292360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smtClean="0">
                <a:latin typeface="Arial" panose="020B0604020202020204" pitchFamily="34" charset="0"/>
              </a:rPr>
              <a:t>FIGURE 8-43 EUROPE MILITARY AND ECONOMIC ALLIANCES </a:t>
            </a:r>
            <a:r>
              <a:rPr lang="en-US" altLang="en-US" dirty="0" smtClean="0">
                <a:latin typeface="Arial" panose="020B0604020202020204" pitchFamily="34" charset="0"/>
              </a:rPr>
              <a:t>(left) During the Cold War. Western European countries joined the European Union and the North Atlantic Treaty Organization (NATO), whereas Eastern European countries joined COMECON and the Warsaw Pact. (right) Post–Cold War. COMECON and the Warsaw Pact have been disbanded, whereas the European Union and NATO have accepted and plan to accept new members.</a:t>
            </a:r>
          </a:p>
        </p:txBody>
      </p:sp>
      <p:sp>
        <p:nvSpPr>
          <p:cNvPr id="13210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62C8F03-B342-4091-8EBD-5BD8B09312A6}" type="slidenum">
              <a:rPr lang="en-US" altLang="en-US" sz="1200"/>
              <a:pPr/>
              <a:t>32</a:t>
            </a:fld>
            <a:endParaRPr lang="en-US" altLang="en-US" sz="1200"/>
          </a:p>
        </p:txBody>
      </p:sp>
    </p:spTree>
    <p:extLst>
      <p:ext uri="{BB962C8B-B14F-4D97-AF65-F5344CB8AC3E}">
        <p14:creationId xmlns:p14="http://schemas.microsoft.com/office/powerpoint/2010/main" val="3327638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pPr>
            <a:endParaRPr lang="en-US" altLang="en-US" smtClean="0">
              <a:latin typeface="Arial" panose="020B0604020202020204" pitchFamily="34" charset="0"/>
            </a:endParaRPr>
          </a:p>
        </p:txBody>
      </p:sp>
      <p:sp>
        <p:nvSpPr>
          <p:cNvPr id="8397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99FCE27-FD53-47CB-A156-4205B449C804}" type="slidenum">
              <a:rPr lang="en-US" altLang="en-US" sz="1200"/>
              <a:pPr/>
              <a:t>5</a:t>
            </a:fld>
            <a:endParaRPr lang="en-US" altLang="en-US" sz="1200"/>
          </a:p>
        </p:txBody>
      </p:sp>
    </p:spTree>
    <p:extLst>
      <p:ext uri="{BB962C8B-B14F-4D97-AF65-F5344CB8AC3E}">
        <p14:creationId xmlns:p14="http://schemas.microsoft.com/office/powerpoint/2010/main" val="3514145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smtClean="0">
                <a:latin typeface="Arial" panose="020B0604020202020204" pitchFamily="34" charset="0"/>
              </a:rPr>
              <a:t>FIGURE 8-3 UN MEMBERS </a:t>
            </a:r>
            <a:r>
              <a:rPr lang="en-US" altLang="en-US" smtClean="0">
                <a:latin typeface="Arial" panose="020B0604020202020204" pitchFamily="34" charset="0"/>
              </a:rPr>
              <a:t>Nearly the entire land area of the world is part of the UN</a:t>
            </a:r>
          </a:p>
        </p:txBody>
      </p:sp>
      <p:sp>
        <p:nvSpPr>
          <p:cNvPr id="8499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6A9ADE0-BD79-46A1-8D94-2B7DBB513A73}" type="slidenum">
              <a:rPr lang="en-US" altLang="en-US" sz="1200"/>
              <a:pPr/>
              <a:t>6</a:t>
            </a:fld>
            <a:endParaRPr lang="en-US" altLang="en-US" sz="1200"/>
          </a:p>
        </p:txBody>
      </p:sp>
    </p:spTree>
    <p:extLst>
      <p:ext uri="{BB962C8B-B14F-4D97-AF65-F5344CB8AC3E}">
        <p14:creationId xmlns:p14="http://schemas.microsoft.com/office/powerpoint/2010/main" val="466558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smtClean="0">
                <a:latin typeface="Arial" panose="020B0604020202020204" pitchFamily="34" charset="0"/>
              </a:rPr>
              <a:t>FIGURE 8-24 COLONIAL POSSESSIONS, 2012 </a:t>
            </a:r>
            <a:r>
              <a:rPr lang="en-US" altLang="en-US" dirty="0" smtClean="0">
                <a:latin typeface="Arial" panose="020B0604020202020204" pitchFamily="34" charset="0"/>
              </a:rPr>
              <a:t>Most remaining colonies are tiny specks in the Pacific Ocean and the Caribbean Sea, too small to appear on the map.</a:t>
            </a:r>
          </a:p>
        </p:txBody>
      </p:sp>
      <p:sp>
        <p:nvSpPr>
          <p:cNvPr id="10957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56A4F23-80CD-4D49-A063-CEEDD06C0712}" type="slidenum">
              <a:rPr lang="en-US" altLang="en-US" sz="1200"/>
              <a:pPr/>
              <a:t>13</a:t>
            </a:fld>
            <a:endParaRPr lang="en-US" altLang="en-US" sz="1200"/>
          </a:p>
        </p:txBody>
      </p:sp>
    </p:spTree>
    <p:extLst>
      <p:ext uri="{BB962C8B-B14F-4D97-AF65-F5344CB8AC3E}">
        <p14:creationId xmlns:p14="http://schemas.microsoft.com/office/powerpoint/2010/main" val="2533688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pPr>
            <a:endParaRPr lang="en-US" altLang="en-US" smtClean="0">
              <a:latin typeface="Arial" panose="020B0604020202020204" pitchFamily="34" charset="0"/>
            </a:endParaRPr>
          </a:p>
        </p:txBody>
      </p:sp>
      <p:sp>
        <p:nvSpPr>
          <p:cNvPr id="11878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18EB310-27CF-4B7E-BECD-7347F723A733}" type="slidenum">
              <a:rPr lang="en-US" altLang="en-US" sz="1200"/>
              <a:pPr/>
              <a:t>23</a:t>
            </a:fld>
            <a:endParaRPr lang="en-US" altLang="en-US" sz="1200"/>
          </a:p>
        </p:txBody>
      </p:sp>
    </p:spTree>
    <p:extLst>
      <p:ext uri="{BB962C8B-B14F-4D97-AF65-F5344CB8AC3E}">
        <p14:creationId xmlns:p14="http://schemas.microsoft.com/office/powerpoint/2010/main" val="2549907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smtClean="0">
                <a:latin typeface="Arial" panose="020B0604020202020204" pitchFamily="34" charset="0"/>
              </a:rPr>
              <a:t>FIGURE 8-34 REGIME TYPE </a:t>
            </a:r>
            <a:r>
              <a:rPr lang="en-US" altLang="en-US" dirty="0" smtClean="0">
                <a:latin typeface="Arial" panose="020B0604020202020204" pitchFamily="34" charset="0"/>
              </a:rPr>
              <a:t>Most states are either democratic, autocratic, or </a:t>
            </a:r>
            <a:r>
              <a:rPr lang="en-US" altLang="en-US" dirty="0" err="1" smtClean="0">
                <a:latin typeface="Arial" panose="020B0604020202020204" pitchFamily="34" charset="0"/>
              </a:rPr>
              <a:t>anocratic</a:t>
            </a:r>
            <a:r>
              <a:rPr lang="en-US" altLang="en-US" dirty="0" smtClean="0">
                <a:latin typeface="Arial" panose="020B0604020202020204" pitchFamily="34" charset="0"/>
              </a:rPr>
              <a:t>. In a few “failed” states, such as Somalia and Haiti, government institutions have broken down because of civil war, extreme poverty, or natural disasters—or some combination of the three.</a:t>
            </a:r>
          </a:p>
        </p:txBody>
      </p:sp>
      <p:sp>
        <p:nvSpPr>
          <p:cNvPr id="11981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11A71EE7-FC15-4CF3-A3F9-5A6C363A9CCA}" type="slidenum">
              <a:rPr lang="en-US" altLang="en-US" sz="1200"/>
              <a:pPr/>
              <a:t>24</a:t>
            </a:fld>
            <a:endParaRPr lang="en-US" altLang="en-US" sz="1200"/>
          </a:p>
        </p:txBody>
      </p:sp>
    </p:spTree>
    <p:extLst>
      <p:ext uri="{BB962C8B-B14F-4D97-AF65-F5344CB8AC3E}">
        <p14:creationId xmlns:p14="http://schemas.microsoft.com/office/powerpoint/2010/main" val="14487689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smtClean="0">
                <a:latin typeface="Arial" panose="020B0604020202020204" pitchFamily="34" charset="0"/>
              </a:rPr>
              <a:t>FIGURE 8-35 TREND TOWARD DEMOCRACY </a:t>
            </a:r>
            <a:r>
              <a:rPr lang="en-US" altLang="en-US" smtClean="0">
                <a:latin typeface="Arial" panose="020B0604020202020204" pitchFamily="34" charset="0"/>
              </a:rPr>
              <a:t>The number of autocracies has declined sharply since the late 1990s.</a:t>
            </a:r>
          </a:p>
        </p:txBody>
      </p:sp>
      <p:sp>
        <p:nvSpPr>
          <p:cNvPr id="1228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F75FD5C9-B23D-44CC-8699-33F40C7C2B37}" type="slidenum">
              <a:rPr lang="en-US" altLang="en-US" sz="1200"/>
              <a:pPr/>
              <a:t>25</a:t>
            </a:fld>
            <a:endParaRPr lang="en-US" altLang="en-US" sz="1200"/>
          </a:p>
        </p:txBody>
      </p:sp>
    </p:spTree>
    <p:extLst>
      <p:ext uri="{BB962C8B-B14F-4D97-AF65-F5344CB8AC3E}">
        <p14:creationId xmlns:p14="http://schemas.microsoft.com/office/powerpoint/2010/main" val="1641955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smtClean="0">
                <a:latin typeface="Arial" panose="020B0604020202020204" pitchFamily="34" charset="0"/>
              </a:rPr>
              <a:t>FIGURE 8-37 WASTED VOTE GERRY MANDERING </a:t>
            </a:r>
            <a:r>
              <a:rPr lang="en-US" altLang="en-US" dirty="0" smtClean="0">
                <a:latin typeface="Arial" panose="020B0604020202020204" pitchFamily="34" charset="0"/>
              </a:rPr>
              <a:t>Wasted vote gerrymandering spreads opposition supporters across many districts as a minority. If the Blue Party controls the redistricting process, it could create a wasted vote gerrymander by creating four districts with a slender majority of Blue Party voters and one district (#1) with a strong majority of Red Party voters.</a:t>
            </a:r>
          </a:p>
        </p:txBody>
      </p:sp>
      <p:sp>
        <p:nvSpPr>
          <p:cNvPr id="12595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572FC0F7-4F86-403C-9524-2789BB913ADE}" type="slidenum">
              <a:rPr lang="en-US" altLang="en-US" sz="1200"/>
              <a:pPr/>
              <a:t>27</a:t>
            </a:fld>
            <a:endParaRPr lang="en-US" altLang="en-US" sz="1200"/>
          </a:p>
        </p:txBody>
      </p:sp>
    </p:spTree>
    <p:extLst>
      <p:ext uri="{BB962C8B-B14F-4D97-AF65-F5344CB8AC3E}">
        <p14:creationId xmlns:p14="http://schemas.microsoft.com/office/powerpoint/2010/main" val="1182672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smtClean="0">
                <a:latin typeface="Arial" panose="020B0604020202020204" pitchFamily="34" charset="0"/>
              </a:rPr>
              <a:t>FIGURE 8-38 EXCESS VOTE GERRY MANDERING </a:t>
            </a:r>
            <a:r>
              <a:rPr lang="en-US" altLang="en-US" dirty="0" smtClean="0">
                <a:latin typeface="Arial" panose="020B0604020202020204" pitchFamily="34" charset="0"/>
              </a:rPr>
              <a:t>Excess vote gerrymandering concentrates opposition supporters into a few districts. If the Red Party controls the redistricting process, it could create an excess vote gerrymander by creating four districts with a slender majority of Red Party voters and one district (#3) with an overwhelming majority of Blue Party voters.</a:t>
            </a:r>
          </a:p>
        </p:txBody>
      </p:sp>
      <p:sp>
        <p:nvSpPr>
          <p:cNvPr id="12698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D414185-2201-4503-9FFB-65BFB256C8A3}" type="slidenum">
              <a:rPr lang="en-US" altLang="en-US" sz="1200"/>
              <a:pPr/>
              <a:t>28</a:t>
            </a:fld>
            <a:endParaRPr lang="en-US" altLang="en-US" sz="1200"/>
          </a:p>
        </p:txBody>
      </p:sp>
    </p:spTree>
    <p:extLst>
      <p:ext uri="{BB962C8B-B14F-4D97-AF65-F5344CB8AC3E}">
        <p14:creationId xmlns:p14="http://schemas.microsoft.com/office/powerpoint/2010/main" val="1019282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A3508F8-957C-475C-A038-8B43817C024F}"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5CA9A52-150F-4C90-A3EC-8B556C31305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E12E5B9-05ED-47BE-BB11-7BC0A0648DD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4D8C5C-4A5B-4643-8273-58C7B97F5EA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C2CC7A8-2B65-4C24-AFCC-BA4B36056FA9}"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BCDA42A-45E6-475E-A577-3186B8BDBF2D}"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563E27C9-4E73-40C1-8EB5-C81A9083CB1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B0FD6BA-E849-4806-B691-1208DFA82D1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8130108-B976-447A-8125-2252F0D71424}"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46B899A-A5C5-404A-921B-3A8AFE9C9162}"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5300153-3A83-4501-99CC-BD87D6E9845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B038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Times" pitchFamily="8" charset="0"/>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Times" pitchFamily="8" charset="0"/>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Times" pitchFamily="8" charset="0"/>
              </a:defRPr>
            </a:lvl1pPr>
          </a:lstStyle>
          <a:p>
            <a:fld id="{676C108F-30C0-4F57-929C-EE07A7AAD14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000">
          <a:solidFill>
            <a:srgbClr val="FFFF00"/>
          </a:solidFill>
          <a:latin typeface="+mj-lt"/>
          <a:ea typeface="+mj-ea"/>
          <a:cs typeface="+mj-cs"/>
        </a:defRPr>
      </a:lvl1pPr>
      <a:lvl2pPr algn="ctr" rtl="0" fontAlgn="base">
        <a:spcBef>
          <a:spcPct val="0"/>
        </a:spcBef>
        <a:spcAft>
          <a:spcPct val="0"/>
        </a:spcAft>
        <a:defRPr sz="4000">
          <a:solidFill>
            <a:srgbClr val="FFFF00"/>
          </a:solidFill>
          <a:latin typeface="Arial" charset="0"/>
        </a:defRPr>
      </a:lvl2pPr>
      <a:lvl3pPr algn="ctr" rtl="0" fontAlgn="base">
        <a:spcBef>
          <a:spcPct val="0"/>
        </a:spcBef>
        <a:spcAft>
          <a:spcPct val="0"/>
        </a:spcAft>
        <a:defRPr sz="4000">
          <a:solidFill>
            <a:srgbClr val="FFFF00"/>
          </a:solidFill>
          <a:latin typeface="Arial" charset="0"/>
        </a:defRPr>
      </a:lvl3pPr>
      <a:lvl4pPr algn="ctr" rtl="0" fontAlgn="base">
        <a:spcBef>
          <a:spcPct val="0"/>
        </a:spcBef>
        <a:spcAft>
          <a:spcPct val="0"/>
        </a:spcAft>
        <a:defRPr sz="4000">
          <a:solidFill>
            <a:srgbClr val="FFFF00"/>
          </a:solidFill>
          <a:latin typeface="Arial" charset="0"/>
        </a:defRPr>
      </a:lvl4pPr>
      <a:lvl5pPr algn="ctr" rtl="0" fontAlgn="base">
        <a:spcBef>
          <a:spcPct val="0"/>
        </a:spcBef>
        <a:spcAft>
          <a:spcPct val="0"/>
        </a:spcAft>
        <a:defRPr sz="4000">
          <a:solidFill>
            <a:srgbClr val="FFFF00"/>
          </a:solidFill>
          <a:latin typeface="Arial" charset="0"/>
        </a:defRPr>
      </a:lvl5pPr>
      <a:lvl6pPr marL="457200" algn="ctr" rtl="0" fontAlgn="base">
        <a:spcBef>
          <a:spcPct val="0"/>
        </a:spcBef>
        <a:spcAft>
          <a:spcPct val="0"/>
        </a:spcAft>
        <a:defRPr sz="4000">
          <a:solidFill>
            <a:srgbClr val="FFFF00"/>
          </a:solidFill>
          <a:latin typeface="Arial" charset="0"/>
        </a:defRPr>
      </a:lvl6pPr>
      <a:lvl7pPr marL="914400" algn="ctr" rtl="0" fontAlgn="base">
        <a:spcBef>
          <a:spcPct val="0"/>
        </a:spcBef>
        <a:spcAft>
          <a:spcPct val="0"/>
        </a:spcAft>
        <a:defRPr sz="4000">
          <a:solidFill>
            <a:srgbClr val="FFFF00"/>
          </a:solidFill>
          <a:latin typeface="Arial" charset="0"/>
        </a:defRPr>
      </a:lvl7pPr>
      <a:lvl8pPr marL="1371600" algn="ctr" rtl="0" fontAlgn="base">
        <a:spcBef>
          <a:spcPct val="0"/>
        </a:spcBef>
        <a:spcAft>
          <a:spcPct val="0"/>
        </a:spcAft>
        <a:defRPr sz="4000">
          <a:solidFill>
            <a:srgbClr val="FFFF00"/>
          </a:solidFill>
          <a:latin typeface="Arial" charset="0"/>
        </a:defRPr>
      </a:lvl8pPr>
      <a:lvl9pPr marL="1828800" algn="ctr" rtl="0" fontAlgn="base">
        <a:spcBef>
          <a:spcPct val="0"/>
        </a:spcBef>
        <a:spcAft>
          <a:spcPct val="0"/>
        </a:spcAft>
        <a:defRPr sz="4000">
          <a:solidFill>
            <a:srgbClr val="FFFF00"/>
          </a:solidFill>
          <a:latin typeface="Arial" charset="0"/>
        </a:defRPr>
      </a:lvl9pPr>
    </p:titleStyle>
    <p:bodyStyle>
      <a:lvl1pPr marL="342900" indent="-342900" algn="l" rtl="0" fontAlgn="base">
        <a:spcBef>
          <a:spcPct val="20000"/>
        </a:spcBef>
        <a:spcAft>
          <a:spcPct val="0"/>
        </a:spcAft>
        <a:buChar char="•"/>
        <a:defRPr sz="3200">
          <a:solidFill>
            <a:schemeClr val="bg1"/>
          </a:solidFill>
          <a:latin typeface="+mn-lt"/>
          <a:ea typeface="+mn-ea"/>
          <a:cs typeface="+mn-cs"/>
        </a:defRPr>
      </a:lvl1pPr>
      <a:lvl2pPr marL="742950" indent="-285750" algn="l" rtl="0" fontAlgn="base">
        <a:spcBef>
          <a:spcPct val="20000"/>
        </a:spcBef>
        <a:spcAft>
          <a:spcPct val="0"/>
        </a:spcAft>
        <a:buChar char="–"/>
        <a:defRPr sz="2800">
          <a:solidFill>
            <a:schemeClr val="bg1"/>
          </a:solidFill>
          <a:latin typeface="+mn-lt"/>
        </a:defRPr>
      </a:lvl2pPr>
      <a:lvl3pPr marL="1143000" indent="-228600" algn="l" rtl="0" fontAlgn="base">
        <a:spcBef>
          <a:spcPct val="20000"/>
        </a:spcBef>
        <a:spcAft>
          <a:spcPct val="0"/>
        </a:spcAft>
        <a:buChar char="•"/>
        <a:defRPr sz="2400">
          <a:solidFill>
            <a:schemeClr val="bg1"/>
          </a:solidFill>
          <a:latin typeface="+mn-lt"/>
        </a:defRPr>
      </a:lvl3pPr>
      <a:lvl4pPr marL="1600200" indent="-228600" algn="l" rtl="0" fontAlgn="base">
        <a:spcBef>
          <a:spcPct val="20000"/>
        </a:spcBef>
        <a:spcAft>
          <a:spcPct val="0"/>
        </a:spcAft>
        <a:buChar char="–"/>
        <a:defRPr sz="2000">
          <a:solidFill>
            <a:schemeClr val="bg1"/>
          </a:solidFill>
          <a:latin typeface="+mn-lt"/>
        </a:defRPr>
      </a:lvl4pPr>
      <a:lvl5pPr marL="2057400" indent="-228600" algn="l" rtl="0" fontAlgn="base">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838200"/>
            <a:ext cx="7772400" cy="1143000"/>
          </a:xfrm>
        </p:spPr>
        <p:txBody>
          <a:bodyPr/>
          <a:lstStyle/>
          <a:p>
            <a:r>
              <a:rPr lang="en-US" sz="4400" i="1">
                <a:solidFill>
                  <a:schemeClr val="bg1"/>
                </a:solidFill>
              </a:rPr>
              <a:t>Chapter 8</a:t>
            </a:r>
            <a:endParaRPr lang="en-US"/>
          </a:p>
        </p:txBody>
      </p:sp>
      <p:sp>
        <p:nvSpPr>
          <p:cNvPr id="2051" name="Rectangle 3"/>
          <p:cNvSpPr>
            <a:spLocks noGrp="1" noChangeArrowheads="1"/>
          </p:cNvSpPr>
          <p:nvPr>
            <p:ph type="subTitle" idx="1"/>
          </p:nvPr>
        </p:nvSpPr>
        <p:spPr>
          <a:xfrm>
            <a:off x="1371600" y="2362200"/>
            <a:ext cx="6400800" cy="2590800"/>
          </a:xfrm>
        </p:spPr>
        <p:txBody>
          <a:bodyPr/>
          <a:lstStyle/>
          <a:p>
            <a:r>
              <a:rPr lang="en-US" sz="7200">
                <a:solidFill>
                  <a:srgbClr val="FFFF00"/>
                </a:solidFill>
              </a:rPr>
              <a:t>Political Geography</a:t>
            </a:r>
            <a:endParaRPr lang="en-US" sz="8000">
              <a:solidFill>
                <a:srgbClr val="FFFF00"/>
              </a:solidFill>
            </a:endParaRPr>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152400"/>
            <a:ext cx="7772400" cy="609600"/>
          </a:xfrm>
        </p:spPr>
        <p:txBody>
          <a:bodyPr/>
          <a:lstStyle/>
          <a:p>
            <a:r>
              <a:rPr lang="en-US" dirty="0" smtClean="0"/>
              <a:t>The Fertile Crescent</a:t>
            </a:r>
            <a:endParaRPr lang="en-US" dirty="0"/>
          </a:p>
        </p:txBody>
      </p:sp>
      <p:sp>
        <p:nvSpPr>
          <p:cNvPr id="11269" name="Rectangle 5"/>
          <p:cNvSpPr>
            <a:spLocks noChangeArrowheads="1"/>
          </p:cNvSpPr>
          <p:nvPr/>
        </p:nvSpPr>
        <p:spPr bwMode="auto">
          <a:xfrm>
            <a:off x="4572000" y="5781675"/>
            <a:ext cx="184150" cy="336550"/>
          </a:xfrm>
          <a:prstGeom prst="rect">
            <a:avLst/>
          </a:prstGeom>
          <a:noFill/>
          <a:ln w="9525">
            <a:noFill/>
            <a:miter lim="800000"/>
            <a:headEnd/>
            <a:tailEnd/>
          </a:ln>
          <a:effectLst/>
        </p:spPr>
        <p:txBody>
          <a:bodyPr wrap="none">
            <a:spAutoFit/>
          </a:bodyPr>
          <a:lstStyle/>
          <a:p>
            <a:endParaRPr lang="en-US">
              <a:solidFill>
                <a:schemeClr val="tx1"/>
              </a:solidFill>
            </a:endParaRPr>
          </a:p>
        </p:txBody>
      </p:sp>
      <p:sp>
        <p:nvSpPr>
          <p:cNvPr id="11270" name="Text Box 6"/>
          <p:cNvSpPr txBox="1">
            <a:spLocks noChangeArrowheads="1"/>
          </p:cNvSpPr>
          <p:nvPr/>
        </p:nvSpPr>
        <p:spPr bwMode="auto">
          <a:xfrm>
            <a:off x="533400" y="5972175"/>
            <a:ext cx="8001000" cy="581025"/>
          </a:xfrm>
          <a:prstGeom prst="rect">
            <a:avLst/>
          </a:prstGeom>
          <a:noFill/>
          <a:ln w="9525">
            <a:noFill/>
            <a:miter lim="800000"/>
            <a:headEnd/>
            <a:tailEnd/>
          </a:ln>
          <a:effectLst/>
        </p:spPr>
        <p:txBody>
          <a:bodyPr>
            <a:spAutoFit/>
          </a:bodyPr>
          <a:lstStyle/>
          <a:p>
            <a:pPr marL="912813" indent="-912813"/>
            <a:r>
              <a:rPr lang="en-US" dirty="0"/>
              <a:t>Fig. </a:t>
            </a:r>
            <a:r>
              <a:rPr lang="en-US" dirty="0" smtClean="0"/>
              <a:t>8-10:  </a:t>
            </a:r>
            <a:r>
              <a:rPr lang="en-US" dirty="0"/>
              <a:t>The Fertile Crescent was the site of early city-states and a succession of ancient empires.</a:t>
            </a:r>
          </a:p>
        </p:txBody>
      </p:sp>
      <p:pic>
        <p:nvPicPr>
          <p:cNvPr id="11276" name="Picture 12"/>
          <p:cNvPicPr>
            <a:picLocks noGrp="1" noChangeAspect="1" noChangeArrowheads="1"/>
          </p:cNvPicPr>
          <p:nvPr>
            <p:ph idx="1"/>
          </p:nvPr>
        </p:nvPicPr>
        <p:blipFill>
          <a:blip r:embed="rId2" cstate="print"/>
          <a:srcRect/>
          <a:stretch>
            <a:fillRect/>
          </a:stretch>
        </p:blipFill>
        <p:spPr>
          <a:xfrm>
            <a:off x="1371600" y="1066800"/>
            <a:ext cx="6248400" cy="4781550"/>
          </a:xfrm>
        </p:spPr>
      </p:pic>
      <p:sp>
        <p:nvSpPr>
          <p:cNvPr id="2" name="Rectangle 1"/>
          <p:cNvSpPr/>
          <p:nvPr/>
        </p:nvSpPr>
        <p:spPr>
          <a:xfrm>
            <a:off x="533400" y="685800"/>
            <a:ext cx="8458200" cy="307777"/>
          </a:xfrm>
          <a:prstGeom prst="rect">
            <a:avLst/>
          </a:prstGeom>
        </p:spPr>
        <p:txBody>
          <a:bodyPr wrap="square">
            <a:spAutoFit/>
          </a:bodyPr>
          <a:lstStyle/>
          <a:p>
            <a:pPr lvl="2">
              <a:spcBef>
                <a:spcPct val="20000"/>
              </a:spcBef>
            </a:pPr>
            <a:r>
              <a:rPr lang="en-US" altLang="en-US" sz="1400" i="1" kern="0" dirty="0" smtClean="0">
                <a:solidFill>
                  <a:srgbClr val="FFFF00"/>
                </a:solidFill>
                <a:latin typeface="Arial"/>
                <a:ea typeface="ヒラギノ角ゴ Pro W3" pitchFamily="-100" charset="-128"/>
              </a:rPr>
              <a:t>City-states - </a:t>
            </a:r>
            <a:r>
              <a:rPr lang="en-US" altLang="en-US" sz="1400" kern="0" dirty="0" smtClean="0">
                <a:solidFill>
                  <a:srgbClr val="FFFF00"/>
                </a:solidFill>
                <a:latin typeface="Arial"/>
                <a:ea typeface="ヒラギノ角ゴ Pro W3" pitchFamily="-100" charset="-128"/>
              </a:rPr>
              <a:t>sovereign states comprised of towns and their surrounding countryside.</a:t>
            </a:r>
            <a:endParaRPr lang="en-US" altLang="en-US" sz="1400" kern="0" dirty="0">
              <a:solidFill>
                <a:srgbClr val="FFFF00"/>
              </a:solidFill>
              <a:latin typeface="Arial"/>
              <a:ea typeface="ヒラギノ角ゴ Pro W3" pitchFamily="-100"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152400" y="228600"/>
            <a:ext cx="8839199" cy="6629400"/>
          </a:xfrm>
          <a:prstGeom prst="rect">
            <a:avLst/>
          </a:prstGeom>
        </p:spPr>
      </p:pic>
      <p:sp>
        <p:nvSpPr>
          <p:cNvPr id="12290" name="Rectangle 2"/>
          <p:cNvSpPr>
            <a:spLocks noGrp="1" noChangeArrowheads="1"/>
          </p:cNvSpPr>
          <p:nvPr>
            <p:ph type="title"/>
          </p:nvPr>
        </p:nvSpPr>
        <p:spPr>
          <a:xfrm>
            <a:off x="685800" y="228600"/>
            <a:ext cx="7772400" cy="685800"/>
          </a:xfrm>
        </p:spPr>
        <p:txBody>
          <a:bodyPr/>
          <a:lstStyle/>
          <a:p>
            <a:r>
              <a:rPr lang="en-US"/>
              <a:t>Colonial Possessions, 1914</a:t>
            </a:r>
          </a:p>
        </p:txBody>
      </p:sp>
      <p:sp>
        <p:nvSpPr>
          <p:cNvPr id="12293" name="Text Box 5"/>
          <p:cNvSpPr txBox="1">
            <a:spLocks noChangeArrowheads="1"/>
          </p:cNvSpPr>
          <p:nvPr/>
        </p:nvSpPr>
        <p:spPr bwMode="auto">
          <a:xfrm>
            <a:off x="304800" y="6048375"/>
            <a:ext cx="8534400" cy="581025"/>
          </a:xfrm>
          <a:prstGeom prst="rect">
            <a:avLst/>
          </a:prstGeom>
          <a:noFill/>
          <a:ln w="9525">
            <a:noFill/>
            <a:miter lim="800000"/>
            <a:headEnd/>
            <a:tailEnd/>
          </a:ln>
          <a:effectLst/>
        </p:spPr>
        <p:txBody>
          <a:bodyPr wrap="square">
            <a:spAutoFit/>
          </a:bodyPr>
          <a:lstStyle/>
          <a:p>
            <a:pPr marL="912813" indent="-912813" algn="ctr"/>
            <a:r>
              <a:rPr lang="en-US" dirty="0" smtClean="0"/>
              <a:t>Fig. 8-23: By </a:t>
            </a:r>
            <a:r>
              <a:rPr lang="en-US" dirty="0"/>
              <a:t>the outbreak of World War I, European states held colonies throughout the </a:t>
            </a:r>
            <a:r>
              <a:rPr lang="en-US" dirty="0" smtClean="0"/>
              <a:t>world, especially </a:t>
            </a:r>
            <a:r>
              <a:rPr lang="en-US" dirty="0"/>
              <a:t>throughout Africa and in much of Asia.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85800" y="381000"/>
            <a:ext cx="7772400" cy="838200"/>
          </a:xfrm>
        </p:spPr>
        <p:txBody>
          <a:bodyPr/>
          <a:lstStyle/>
          <a:p>
            <a:r>
              <a:rPr lang="en-US"/>
              <a:t>Image of British Colonialism</a:t>
            </a:r>
          </a:p>
        </p:txBody>
      </p:sp>
      <p:pic>
        <p:nvPicPr>
          <p:cNvPr id="54275" name="Picture 3"/>
          <p:cNvPicPr>
            <a:picLocks noGrp="1" noChangeAspect="1" noChangeArrowheads="1"/>
          </p:cNvPicPr>
          <p:nvPr>
            <p:ph idx="1"/>
          </p:nvPr>
        </p:nvPicPr>
        <p:blipFill>
          <a:blip r:embed="rId2" cstate="print"/>
          <a:srcRect/>
          <a:stretch>
            <a:fillRect/>
          </a:stretch>
        </p:blipFill>
        <p:spPr>
          <a:xfrm>
            <a:off x="1636713" y="1435100"/>
            <a:ext cx="5830887" cy="4432300"/>
          </a:xfrm>
        </p:spPr>
      </p:pic>
      <p:sp>
        <p:nvSpPr>
          <p:cNvPr id="54276" name="Text Box 4"/>
          <p:cNvSpPr txBox="1">
            <a:spLocks noChangeArrowheads="1"/>
          </p:cNvSpPr>
          <p:nvPr/>
        </p:nvSpPr>
        <p:spPr bwMode="auto">
          <a:xfrm>
            <a:off x="1319213" y="6140450"/>
            <a:ext cx="6453187" cy="336550"/>
          </a:xfrm>
          <a:prstGeom prst="rect">
            <a:avLst/>
          </a:prstGeom>
          <a:noFill/>
          <a:ln w="9525">
            <a:noFill/>
            <a:miter lim="800000"/>
            <a:headEnd/>
            <a:tailEnd/>
          </a:ln>
          <a:effectLst/>
        </p:spPr>
        <p:txBody>
          <a:bodyPr wrap="none">
            <a:spAutoFit/>
          </a:bodyPr>
          <a:lstStyle/>
          <a:p>
            <a:r>
              <a:rPr lang="en-US"/>
              <a:t>An 1840 painting of Queen Victoria receiving an emissary from Africa.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3" descr="\\integrafs1\NMS_Samples\00. TEMP\PPT\Rubenstein\Chapter08\Labeled_Images\TCL_11e_Figure_08_24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762000"/>
            <a:ext cx="8707438" cy="454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28600" y="5816025"/>
            <a:ext cx="8610600" cy="584775"/>
          </a:xfrm>
          <a:prstGeom prst="rect">
            <a:avLst/>
          </a:prstGeom>
        </p:spPr>
        <p:txBody>
          <a:bodyPr wrap="square">
            <a:spAutoFit/>
          </a:bodyPr>
          <a:lstStyle/>
          <a:p>
            <a:r>
              <a:rPr lang="en-US" altLang="en-US" b="1" dirty="0">
                <a:latin typeface="Arial" panose="020B0604020202020204" pitchFamily="34" charset="0"/>
              </a:rPr>
              <a:t>FIGURE 8-24 COLONIAL POSSESSIONS, 2012 </a:t>
            </a:r>
            <a:r>
              <a:rPr lang="en-US" altLang="en-US" dirty="0">
                <a:latin typeface="Arial" panose="020B0604020202020204" pitchFamily="34" charset="0"/>
              </a:rPr>
              <a:t>Most remaining colonies are tiny specks in the Pacific Ocean and the Caribbean Sea, too small to appear on the map.</a:t>
            </a:r>
          </a:p>
        </p:txBody>
      </p:sp>
    </p:spTree>
    <p:extLst>
      <p:ext uri="{BB962C8B-B14F-4D97-AF65-F5344CB8AC3E}">
        <p14:creationId xmlns:p14="http://schemas.microsoft.com/office/powerpoint/2010/main" val="16342649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228600"/>
            <a:ext cx="7772400" cy="1447800"/>
          </a:xfrm>
        </p:spPr>
        <p:txBody>
          <a:bodyPr/>
          <a:lstStyle/>
          <a:p>
            <a:r>
              <a:rPr lang="en-US"/>
              <a:t>Boundaries &amp; Boundary Problems of States </a:t>
            </a:r>
          </a:p>
        </p:txBody>
      </p:sp>
      <p:sp>
        <p:nvSpPr>
          <p:cNvPr id="4099" name="Rectangle 3"/>
          <p:cNvSpPr>
            <a:spLocks noGrp="1" noChangeArrowheads="1"/>
          </p:cNvSpPr>
          <p:nvPr>
            <p:ph type="body" idx="1"/>
          </p:nvPr>
        </p:nvSpPr>
        <p:spPr>
          <a:xfrm>
            <a:off x="685800" y="1600200"/>
            <a:ext cx="7772400" cy="5257800"/>
          </a:xfrm>
        </p:spPr>
        <p:txBody>
          <a:bodyPr/>
          <a:lstStyle/>
          <a:p>
            <a:r>
              <a:rPr lang="en-US" sz="2800" dirty="0"/>
              <a:t>Shapes of states</a:t>
            </a:r>
          </a:p>
          <a:p>
            <a:pPr lvl="1"/>
            <a:r>
              <a:rPr lang="en-US" sz="2400" i="1" dirty="0"/>
              <a:t>Five basic shapes</a:t>
            </a:r>
          </a:p>
          <a:p>
            <a:pPr lvl="1"/>
            <a:r>
              <a:rPr lang="en-US" sz="2400" i="1" dirty="0"/>
              <a:t>Landlocked states</a:t>
            </a:r>
          </a:p>
          <a:p>
            <a:r>
              <a:rPr lang="en-US" sz="2800" dirty="0"/>
              <a:t>Types of boundaries</a:t>
            </a:r>
          </a:p>
          <a:p>
            <a:pPr lvl="1"/>
            <a:r>
              <a:rPr lang="en-US" sz="2400" i="1" dirty="0"/>
              <a:t>Physical boundaries</a:t>
            </a:r>
          </a:p>
          <a:p>
            <a:pPr lvl="1"/>
            <a:r>
              <a:rPr lang="en-US" sz="2400" i="1" dirty="0"/>
              <a:t>Cultural </a:t>
            </a:r>
            <a:r>
              <a:rPr lang="en-US" sz="2400" i="1" dirty="0" smtClean="0"/>
              <a:t>boundaries</a:t>
            </a:r>
          </a:p>
          <a:p>
            <a:pPr lvl="1"/>
            <a:r>
              <a:rPr lang="en-US" sz="2400" i="1" dirty="0" smtClean="0"/>
              <a:t>Geometric boundaries</a:t>
            </a:r>
            <a:endParaRPr lang="en-US" sz="2400" i="1" dirty="0"/>
          </a:p>
          <a:p>
            <a:r>
              <a:rPr lang="en-US" sz="2800" dirty="0"/>
              <a:t>Boundaries inside states</a:t>
            </a:r>
          </a:p>
          <a:p>
            <a:pPr lvl="1"/>
            <a:r>
              <a:rPr lang="en-US" sz="2400" i="1" dirty="0"/>
              <a:t>Unitary &amp; federal states</a:t>
            </a:r>
          </a:p>
          <a:p>
            <a:pPr lvl="1"/>
            <a:r>
              <a:rPr lang="en-US" sz="2400" i="1" dirty="0"/>
              <a:t>Trend toward federal government</a:t>
            </a:r>
          </a:p>
          <a:p>
            <a:pPr lvl="1"/>
            <a:r>
              <a:rPr lang="en-US" sz="2400" i="1" dirty="0"/>
              <a:t>Electoral geography</a:t>
            </a:r>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153400" cy="1143000"/>
          </a:xfrm>
        </p:spPr>
        <p:txBody>
          <a:bodyPr/>
          <a:lstStyle/>
          <a:p>
            <a:r>
              <a:rPr lang="en-US" dirty="0" smtClean="0"/>
              <a:t>Geopolitical Theories</a:t>
            </a:r>
            <a:br>
              <a:rPr lang="en-US" dirty="0" smtClean="0"/>
            </a:br>
            <a:r>
              <a:rPr lang="en-US" dirty="0" err="1" smtClean="0"/>
              <a:t>Ratzel</a:t>
            </a:r>
            <a:r>
              <a:rPr lang="en-US" dirty="0" smtClean="0"/>
              <a:t> vs. Mackinder vs. </a:t>
            </a:r>
            <a:r>
              <a:rPr lang="en-US" dirty="0" err="1" smtClean="0"/>
              <a:t>Spykman</a:t>
            </a:r>
            <a:endParaRPr lang="en-US" dirty="0"/>
          </a:p>
        </p:txBody>
      </p:sp>
      <p:sp>
        <p:nvSpPr>
          <p:cNvPr id="3" name="Content Placeholder 2"/>
          <p:cNvSpPr>
            <a:spLocks noGrp="1"/>
          </p:cNvSpPr>
          <p:nvPr>
            <p:ph idx="1"/>
          </p:nvPr>
        </p:nvSpPr>
        <p:spPr>
          <a:xfrm>
            <a:off x="685800" y="1981200"/>
            <a:ext cx="7772400" cy="4495800"/>
          </a:xfrm>
        </p:spPr>
        <p:txBody>
          <a:bodyPr/>
          <a:lstStyle/>
          <a:p>
            <a:r>
              <a:rPr lang="en-US" sz="2400" dirty="0" err="1" smtClean="0"/>
              <a:t>Ratzel’s</a:t>
            </a:r>
            <a:r>
              <a:rPr lang="en-US" sz="2400" dirty="0" smtClean="0"/>
              <a:t> “Organic Theory”</a:t>
            </a:r>
          </a:p>
          <a:p>
            <a:pPr lvl="1"/>
            <a:r>
              <a:rPr lang="en-US" sz="2400" dirty="0" smtClean="0"/>
              <a:t>States that don’t expand their land area will disintegrate like an organism that fails to find food</a:t>
            </a:r>
          </a:p>
          <a:p>
            <a:r>
              <a:rPr lang="en-US" sz="2400" dirty="0" smtClean="0"/>
              <a:t>Mackinder’s “Heartland Theory”</a:t>
            </a:r>
          </a:p>
          <a:p>
            <a:pPr lvl="1"/>
            <a:r>
              <a:rPr lang="en-US" sz="2400" dirty="0" smtClean="0"/>
              <a:t>Eurasia was the world’s heartland and thus the key to world domination.</a:t>
            </a:r>
          </a:p>
          <a:p>
            <a:r>
              <a:rPr lang="en-US" sz="2400" dirty="0" err="1" smtClean="0"/>
              <a:t>Spykman’s</a:t>
            </a:r>
            <a:r>
              <a:rPr lang="en-US" sz="2400" dirty="0" smtClean="0"/>
              <a:t> “</a:t>
            </a:r>
            <a:r>
              <a:rPr lang="en-US" sz="2400" dirty="0" err="1" smtClean="0"/>
              <a:t>Rimland</a:t>
            </a:r>
            <a:r>
              <a:rPr lang="en-US" sz="2400" dirty="0" smtClean="0"/>
              <a:t> Theory”</a:t>
            </a:r>
          </a:p>
          <a:p>
            <a:pPr lvl="1"/>
            <a:r>
              <a:rPr lang="en-US" sz="2400" dirty="0" smtClean="0"/>
              <a:t>The area surrounding the heartland including the world’s oceans was the key to world political power</a:t>
            </a:r>
          </a:p>
          <a:p>
            <a:endParaRPr lang="en-US" sz="2400" dirty="0" smtClean="0"/>
          </a:p>
          <a:p>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533400"/>
            <a:ext cx="2819400" cy="2133600"/>
          </a:xfrm>
        </p:spPr>
        <p:txBody>
          <a:bodyPr/>
          <a:lstStyle/>
          <a:p>
            <a:r>
              <a:rPr lang="en-US"/>
              <a:t>African States</a:t>
            </a:r>
          </a:p>
        </p:txBody>
      </p:sp>
      <p:sp>
        <p:nvSpPr>
          <p:cNvPr id="14341" name="Text Box 5"/>
          <p:cNvSpPr txBox="1">
            <a:spLocks noChangeArrowheads="1"/>
          </p:cNvSpPr>
          <p:nvPr/>
        </p:nvSpPr>
        <p:spPr bwMode="auto">
          <a:xfrm>
            <a:off x="228600" y="4156075"/>
            <a:ext cx="3352800" cy="1558925"/>
          </a:xfrm>
          <a:prstGeom prst="rect">
            <a:avLst/>
          </a:prstGeom>
          <a:noFill/>
          <a:ln w="9525">
            <a:noFill/>
            <a:miter lim="800000"/>
            <a:headEnd/>
            <a:tailEnd/>
          </a:ln>
          <a:effectLst/>
        </p:spPr>
        <p:txBody>
          <a:bodyPr>
            <a:spAutoFit/>
          </a:bodyPr>
          <a:lstStyle/>
          <a:p>
            <a:pPr marL="912813" indent="-912813"/>
            <a:r>
              <a:rPr lang="en-US" dirty="0"/>
              <a:t>Fig. 8-6:  Southern, central, and eastern Africa include states that are compact, elongated, </a:t>
            </a:r>
            <a:r>
              <a:rPr lang="en-US" dirty="0" err="1"/>
              <a:t>prorupted</a:t>
            </a:r>
            <a:r>
              <a:rPr lang="en-US" dirty="0"/>
              <a:t>, fragmented, and perforated.</a:t>
            </a:r>
          </a:p>
        </p:txBody>
      </p:sp>
      <p:pic>
        <p:nvPicPr>
          <p:cNvPr id="14348" name="Picture 12"/>
          <p:cNvPicPr>
            <a:picLocks noGrp="1" noChangeAspect="1" noChangeArrowheads="1"/>
          </p:cNvPicPr>
          <p:nvPr>
            <p:ph idx="1"/>
          </p:nvPr>
        </p:nvPicPr>
        <p:blipFill>
          <a:blip r:embed="rId2" cstate="print"/>
          <a:srcRect/>
          <a:stretch>
            <a:fillRect/>
          </a:stretch>
        </p:blipFill>
        <p:spPr>
          <a:xfrm>
            <a:off x="3752850" y="304800"/>
            <a:ext cx="5010150" cy="6172200"/>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228600"/>
            <a:ext cx="7772400" cy="609600"/>
          </a:xfrm>
        </p:spPr>
        <p:txBody>
          <a:bodyPr/>
          <a:lstStyle/>
          <a:p>
            <a:r>
              <a:rPr lang="en-US"/>
              <a:t>India:  The Tin Bigha Corridor</a:t>
            </a:r>
          </a:p>
        </p:txBody>
      </p:sp>
      <p:sp>
        <p:nvSpPr>
          <p:cNvPr id="15365" name="Text Box 5"/>
          <p:cNvSpPr txBox="1">
            <a:spLocks noChangeArrowheads="1"/>
          </p:cNvSpPr>
          <p:nvPr/>
        </p:nvSpPr>
        <p:spPr bwMode="auto">
          <a:xfrm>
            <a:off x="609600" y="6019800"/>
            <a:ext cx="8015288" cy="581025"/>
          </a:xfrm>
          <a:prstGeom prst="rect">
            <a:avLst/>
          </a:prstGeom>
          <a:noFill/>
          <a:ln w="9525">
            <a:noFill/>
            <a:miter lim="800000"/>
            <a:headEnd/>
            <a:tailEnd/>
          </a:ln>
          <a:effectLst/>
        </p:spPr>
        <p:txBody>
          <a:bodyPr>
            <a:spAutoFit/>
          </a:bodyPr>
          <a:lstStyle/>
          <a:p>
            <a:pPr marL="912813" indent="-912813"/>
            <a:r>
              <a:rPr lang="en-US"/>
              <a:t>Fig. 8-7:  The Tin Bigha corridor fragmented two sections of the country of Bangladesh.  When it was leased to Bangladesh, a section of India was fragmented.</a:t>
            </a:r>
          </a:p>
        </p:txBody>
      </p:sp>
      <p:pic>
        <p:nvPicPr>
          <p:cNvPr id="15372" name="Picture 12"/>
          <p:cNvPicPr>
            <a:picLocks noGrp="1" noChangeAspect="1" noChangeArrowheads="1"/>
          </p:cNvPicPr>
          <p:nvPr>
            <p:ph idx="1"/>
          </p:nvPr>
        </p:nvPicPr>
        <p:blipFill>
          <a:blip r:embed="rId2" cstate="print"/>
          <a:srcRect/>
          <a:stretch>
            <a:fillRect/>
          </a:stretch>
        </p:blipFill>
        <p:spPr>
          <a:xfrm>
            <a:off x="1524000" y="1066800"/>
            <a:ext cx="5943600" cy="4756150"/>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52400" y="228600"/>
            <a:ext cx="8839200" cy="609600"/>
          </a:xfrm>
        </p:spPr>
        <p:txBody>
          <a:bodyPr/>
          <a:lstStyle/>
          <a:p>
            <a:r>
              <a:rPr lang="en-US"/>
              <a:t>Frontiers in the Arabian Peninsula</a:t>
            </a:r>
          </a:p>
        </p:txBody>
      </p:sp>
      <p:sp>
        <p:nvSpPr>
          <p:cNvPr id="16389" name="Text Box 5"/>
          <p:cNvSpPr txBox="1">
            <a:spLocks noChangeArrowheads="1"/>
          </p:cNvSpPr>
          <p:nvPr/>
        </p:nvSpPr>
        <p:spPr bwMode="auto">
          <a:xfrm>
            <a:off x="762000" y="6019800"/>
            <a:ext cx="7064375" cy="581025"/>
          </a:xfrm>
          <a:prstGeom prst="rect">
            <a:avLst/>
          </a:prstGeom>
          <a:noFill/>
          <a:ln w="9525">
            <a:noFill/>
            <a:miter lim="800000"/>
            <a:headEnd/>
            <a:tailEnd/>
          </a:ln>
          <a:effectLst/>
        </p:spPr>
        <p:txBody>
          <a:bodyPr>
            <a:spAutoFit/>
          </a:bodyPr>
          <a:lstStyle/>
          <a:p>
            <a:pPr marL="912813" indent="-912813">
              <a:spcBef>
                <a:spcPct val="50000"/>
              </a:spcBef>
            </a:pPr>
            <a:r>
              <a:rPr lang="en-US"/>
              <a:t>Fig. 8-8:  Several states in the Arabian Peninsula are separated by frontiers rather than precise boundaries.</a:t>
            </a:r>
          </a:p>
        </p:txBody>
      </p:sp>
      <p:pic>
        <p:nvPicPr>
          <p:cNvPr id="16397" name="Picture 13"/>
          <p:cNvPicPr>
            <a:picLocks noGrp="1" noChangeAspect="1" noChangeArrowheads="1"/>
          </p:cNvPicPr>
          <p:nvPr>
            <p:ph idx="1"/>
          </p:nvPr>
        </p:nvPicPr>
        <p:blipFill>
          <a:blip r:embed="rId2" cstate="print"/>
          <a:srcRect/>
          <a:stretch>
            <a:fillRect/>
          </a:stretch>
        </p:blipFill>
        <p:spPr>
          <a:xfrm>
            <a:off x="1981200" y="1066800"/>
            <a:ext cx="5054600" cy="4818063"/>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85800" y="304800"/>
            <a:ext cx="7772400" cy="838200"/>
          </a:xfrm>
        </p:spPr>
        <p:txBody>
          <a:bodyPr/>
          <a:lstStyle/>
          <a:p>
            <a:r>
              <a:rPr lang="en-US"/>
              <a:t>Great Wall of China</a:t>
            </a:r>
          </a:p>
        </p:txBody>
      </p:sp>
      <p:pic>
        <p:nvPicPr>
          <p:cNvPr id="55299" name="Picture 3"/>
          <p:cNvPicPr>
            <a:picLocks noGrp="1" noChangeAspect="1" noChangeArrowheads="1"/>
          </p:cNvPicPr>
          <p:nvPr>
            <p:ph idx="1"/>
          </p:nvPr>
        </p:nvPicPr>
        <p:blipFill>
          <a:blip r:embed="rId2" cstate="print"/>
          <a:srcRect/>
          <a:stretch>
            <a:fillRect/>
          </a:stretch>
        </p:blipFill>
        <p:spPr>
          <a:xfrm>
            <a:off x="1752600" y="1295400"/>
            <a:ext cx="5715000" cy="4627563"/>
          </a:xfrm>
        </p:spPr>
      </p:pic>
      <p:sp>
        <p:nvSpPr>
          <p:cNvPr id="55300" name="Text Box 4"/>
          <p:cNvSpPr txBox="1">
            <a:spLocks noChangeArrowheads="1"/>
          </p:cNvSpPr>
          <p:nvPr/>
        </p:nvSpPr>
        <p:spPr bwMode="auto">
          <a:xfrm>
            <a:off x="838200" y="6156325"/>
            <a:ext cx="7740650" cy="336550"/>
          </a:xfrm>
          <a:prstGeom prst="rect">
            <a:avLst/>
          </a:prstGeom>
          <a:noFill/>
          <a:ln w="9525">
            <a:noFill/>
            <a:miter lim="800000"/>
            <a:headEnd/>
            <a:tailEnd/>
          </a:ln>
          <a:effectLst/>
        </p:spPr>
        <p:txBody>
          <a:bodyPr wrap="none">
            <a:spAutoFit/>
          </a:bodyPr>
          <a:lstStyle/>
          <a:p>
            <a:r>
              <a:rPr lang="en-US"/>
              <a:t>The wall was built in the 3rd century B.C. and extended during the following century.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304800"/>
            <a:ext cx="7772400" cy="1295400"/>
          </a:xfrm>
        </p:spPr>
        <p:txBody>
          <a:bodyPr/>
          <a:lstStyle/>
          <a:p>
            <a:r>
              <a:rPr lang="en-US"/>
              <a:t>Defining States &amp; Development of the State Concept</a:t>
            </a:r>
          </a:p>
        </p:txBody>
      </p:sp>
      <p:sp>
        <p:nvSpPr>
          <p:cNvPr id="5123" name="Rectangle 3"/>
          <p:cNvSpPr>
            <a:spLocks noGrp="1" noChangeArrowheads="1"/>
          </p:cNvSpPr>
          <p:nvPr>
            <p:ph type="body" idx="1"/>
          </p:nvPr>
        </p:nvSpPr>
        <p:spPr>
          <a:xfrm>
            <a:off x="685800" y="1752600"/>
            <a:ext cx="7772400" cy="4724400"/>
          </a:xfrm>
        </p:spPr>
        <p:txBody>
          <a:bodyPr/>
          <a:lstStyle/>
          <a:p>
            <a:r>
              <a:rPr lang="en-US"/>
              <a:t>Problems of defining states</a:t>
            </a:r>
          </a:p>
          <a:p>
            <a:pPr lvl="1"/>
            <a:r>
              <a:rPr lang="en-US" i="1"/>
              <a:t>Korea:  one state or two?</a:t>
            </a:r>
          </a:p>
          <a:p>
            <a:pPr lvl="1"/>
            <a:r>
              <a:rPr lang="en-US" i="1"/>
              <a:t>China &amp; Taiwan: one state or two?</a:t>
            </a:r>
          </a:p>
          <a:p>
            <a:pPr lvl="1"/>
            <a:r>
              <a:rPr lang="en-US" i="1"/>
              <a:t>Western Sahara</a:t>
            </a:r>
          </a:p>
          <a:p>
            <a:pPr lvl="1"/>
            <a:r>
              <a:rPr lang="en-US" i="1"/>
              <a:t>Varying sizes of states</a:t>
            </a:r>
          </a:p>
          <a:p>
            <a:pPr lvl="1"/>
            <a:endParaRPr lang="en-US" sz="900" i="1"/>
          </a:p>
          <a:p>
            <a:r>
              <a:rPr lang="en-US"/>
              <a:t>Development of the state concept</a:t>
            </a:r>
          </a:p>
          <a:p>
            <a:pPr lvl="1"/>
            <a:r>
              <a:rPr lang="en-US" i="1"/>
              <a:t>Ancient &amp; medieval states</a:t>
            </a:r>
          </a:p>
          <a:p>
            <a:pPr lvl="1"/>
            <a:r>
              <a:rPr lang="en-US" i="1"/>
              <a:t>Colonies</a:t>
            </a: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152400"/>
            <a:ext cx="8229600" cy="1219200"/>
          </a:xfrm>
        </p:spPr>
        <p:txBody>
          <a:bodyPr/>
          <a:lstStyle/>
          <a:p>
            <a:r>
              <a:rPr lang="en-US"/>
              <a:t>Aozou Strip: a Geometric Boundary </a:t>
            </a:r>
          </a:p>
        </p:txBody>
      </p:sp>
      <p:sp>
        <p:nvSpPr>
          <p:cNvPr id="17413" name="Text Box 5"/>
          <p:cNvSpPr txBox="1">
            <a:spLocks noChangeArrowheads="1"/>
          </p:cNvSpPr>
          <p:nvPr/>
        </p:nvSpPr>
        <p:spPr bwMode="auto">
          <a:xfrm>
            <a:off x="381000" y="6096000"/>
            <a:ext cx="8245475" cy="581025"/>
          </a:xfrm>
          <a:prstGeom prst="rect">
            <a:avLst/>
          </a:prstGeom>
          <a:noFill/>
          <a:ln w="9525">
            <a:noFill/>
            <a:miter lim="800000"/>
            <a:headEnd/>
            <a:tailEnd/>
          </a:ln>
          <a:effectLst/>
        </p:spPr>
        <p:txBody>
          <a:bodyPr>
            <a:spAutoFit/>
          </a:bodyPr>
          <a:lstStyle/>
          <a:p>
            <a:pPr marL="912813" indent="-912813"/>
            <a:r>
              <a:rPr lang="en-US"/>
              <a:t>Fig. 8-9:  The straight boundary between Libya and Chad was drawn by European powers, and the strip is the subject of controversy between the two countries.</a:t>
            </a:r>
          </a:p>
        </p:txBody>
      </p:sp>
      <p:pic>
        <p:nvPicPr>
          <p:cNvPr id="17419" name="Picture 11"/>
          <p:cNvPicPr>
            <a:picLocks noGrp="1" noChangeAspect="1" noChangeArrowheads="1"/>
          </p:cNvPicPr>
          <p:nvPr>
            <p:ph idx="1"/>
          </p:nvPr>
        </p:nvPicPr>
        <p:blipFill>
          <a:blip r:embed="rId2" cstate="print"/>
          <a:srcRect/>
          <a:stretch>
            <a:fillRect/>
          </a:stretch>
        </p:blipFill>
        <p:spPr>
          <a:xfrm>
            <a:off x="1524000" y="1219200"/>
            <a:ext cx="5943600" cy="461010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304800"/>
            <a:ext cx="7772400" cy="609600"/>
          </a:xfrm>
        </p:spPr>
        <p:txBody>
          <a:bodyPr/>
          <a:lstStyle/>
          <a:p>
            <a:r>
              <a:rPr lang="en-US"/>
              <a:t>Division of Cyprus</a:t>
            </a:r>
          </a:p>
        </p:txBody>
      </p:sp>
      <p:sp>
        <p:nvSpPr>
          <p:cNvPr id="18437" name="Text Box 5"/>
          <p:cNvSpPr txBox="1">
            <a:spLocks noChangeArrowheads="1"/>
          </p:cNvSpPr>
          <p:nvPr/>
        </p:nvSpPr>
        <p:spPr bwMode="auto">
          <a:xfrm>
            <a:off x="838200" y="6096000"/>
            <a:ext cx="7378700" cy="336550"/>
          </a:xfrm>
          <a:prstGeom prst="rect">
            <a:avLst/>
          </a:prstGeom>
          <a:noFill/>
          <a:ln w="9525">
            <a:noFill/>
            <a:miter lim="800000"/>
            <a:headEnd/>
            <a:tailEnd/>
          </a:ln>
          <a:effectLst/>
        </p:spPr>
        <p:txBody>
          <a:bodyPr wrap="none">
            <a:spAutoFit/>
          </a:bodyPr>
          <a:lstStyle/>
          <a:p>
            <a:r>
              <a:rPr lang="en-US"/>
              <a:t>Fig. 8-10:  Cyprus has been divided into Greek and Turkish portions since 1974.</a:t>
            </a:r>
          </a:p>
        </p:txBody>
      </p:sp>
      <p:pic>
        <p:nvPicPr>
          <p:cNvPr id="18444" name="Picture 12"/>
          <p:cNvPicPr>
            <a:picLocks noGrp="1" noChangeAspect="1" noChangeArrowheads="1"/>
          </p:cNvPicPr>
          <p:nvPr>
            <p:ph idx="1"/>
          </p:nvPr>
        </p:nvPicPr>
        <p:blipFill>
          <a:blip r:embed="rId2" cstate="print"/>
          <a:srcRect/>
          <a:stretch>
            <a:fillRect/>
          </a:stretch>
        </p:blipFill>
        <p:spPr>
          <a:xfrm>
            <a:off x="914400" y="1143000"/>
            <a:ext cx="7239000" cy="4718050"/>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85800" y="381000"/>
            <a:ext cx="7772400" cy="914400"/>
          </a:xfrm>
        </p:spPr>
        <p:txBody>
          <a:bodyPr/>
          <a:lstStyle/>
          <a:p>
            <a:r>
              <a:rPr lang="en-US"/>
              <a:t>Nicosia, Cyprus Checkpoint</a:t>
            </a:r>
          </a:p>
        </p:txBody>
      </p:sp>
      <p:pic>
        <p:nvPicPr>
          <p:cNvPr id="26628" name="Picture 4"/>
          <p:cNvPicPr>
            <a:picLocks noGrp="1" noChangeAspect="1" noChangeArrowheads="1"/>
          </p:cNvPicPr>
          <p:nvPr>
            <p:ph idx="1"/>
          </p:nvPr>
        </p:nvPicPr>
        <p:blipFill>
          <a:blip r:embed="rId2" cstate="print"/>
          <a:srcRect/>
          <a:stretch>
            <a:fillRect/>
          </a:stretch>
        </p:blipFill>
        <p:spPr>
          <a:xfrm>
            <a:off x="914400" y="1447800"/>
            <a:ext cx="7315200" cy="4365625"/>
          </a:xfrm>
        </p:spPr>
      </p:pic>
      <p:sp>
        <p:nvSpPr>
          <p:cNvPr id="26629" name="Text Box 5"/>
          <p:cNvSpPr txBox="1">
            <a:spLocks noChangeArrowheads="1"/>
          </p:cNvSpPr>
          <p:nvPr/>
        </p:nvSpPr>
        <p:spPr bwMode="auto">
          <a:xfrm>
            <a:off x="803275" y="6140450"/>
            <a:ext cx="7502525" cy="336550"/>
          </a:xfrm>
          <a:prstGeom prst="rect">
            <a:avLst/>
          </a:prstGeom>
          <a:noFill/>
          <a:ln w="9525">
            <a:noFill/>
            <a:miter lim="800000"/>
            <a:headEnd/>
            <a:tailEnd/>
          </a:ln>
          <a:effectLst/>
        </p:spPr>
        <p:txBody>
          <a:bodyPr wrap="none">
            <a:spAutoFit/>
          </a:bodyPr>
          <a:lstStyle/>
          <a:p>
            <a:r>
              <a:rPr lang="en-US"/>
              <a:t>Checkpoint between Greek and Turkish portions of Nicosia, the capital of Cyprus.</a:t>
            </a:r>
            <a:endParaRPr lang="en-US">
              <a:solidFill>
                <a:schemeClr val="tx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smtClean="0">
                <a:solidFill>
                  <a:srgbClr val="FFFFFF"/>
                </a:solidFill>
              </a:rPr>
              <a:t>Why Do Boundaries Cause Problems?</a:t>
            </a:r>
          </a:p>
        </p:txBody>
      </p:sp>
      <p:sp>
        <p:nvSpPr>
          <p:cNvPr id="56323" name="Content Placeholder 2"/>
          <p:cNvSpPr>
            <a:spLocks noGrp="1"/>
          </p:cNvSpPr>
          <p:nvPr>
            <p:ph idx="1"/>
          </p:nvPr>
        </p:nvSpPr>
        <p:spPr>
          <a:xfrm>
            <a:off x="365125" y="1752600"/>
            <a:ext cx="8169275" cy="4724400"/>
          </a:xfrm>
        </p:spPr>
        <p:txBody>
          <a:bodyPr/>
          <a:lstStyle/>
          <a:p>
            <a:r>
              <a:rPr lang="en-US" altLang="en-US" dirty="0" smtClean="0"/>
              <a:t>Governing States</a:t>
            </a:r>
          </a:p>
          <a:p>
            <a:pPr lvl="1"/>
            <a:r>
              <a:rPr lang="en-US" altLang="en-US" dirty="0" smtClean="0"/>
              <a:t>National governments can be classified as democratic, autocratic, or </a:t>
            </a:r>
            <a:r>
              <a:rPr lang="en-US" altLang="en-US" dirty="0" err="1" smtClean="0"/>
              <a:t>anocratic</a:t>
            </a:r>
            <a:r>
              <a:rPr lang="en-US" altLang="en-US" dirty="0" smtClean="0"/>
              <a:t>.</a:t>
            </a:r>
          </a:p>
          <a:p>
            <a:pPr lvl="2"/>
            <a:r>
              <a:rPr lang="en-US" altLang="en-US" dirty="0" smtClean="0"/>
              <a:t>A </a:t>
            </a:r>
            <a:r>
              <a:rPr lang="en-US" altLang="en-US" i="1" dirty="0" smtClean="0"/>
              <a:t>democracy</a:t>
            </a:r>
            <a:r>
              <a:rPr lang="en-US" altLang="en-US" dirty="0" smtClean="0"/>
              <a:t> is a country in which citizens elect leaders and can run for office.</a:t>
            </a:r>
          </a:p>
          <a:p>
            <a:pPr lvl="2"/>
            <a:r>
              <a:rPr lang="en-US" altLang="en-US" dirty="0" smtClean="0"/>
              <a:t>An </a:t>
            </a:r>
            <a:r>
              <a:rPr lang="en-US" altLang="en-US" i="1" dirty="0" smtClean="0"/>
              <a:t>autocracy</a:t>
            </a:r>
            <a:r>
              <a:rPr lang="en-US" altLang="en-US" dirty="0" smtClean="0"/>
              <a:t> is a country that is run according to the interests of the ruler rather than the people.</a:t>
            </a:r>
          </a:p>
          <a:p>
            <a:pPr lvl="2"/>
            <a:r>
              <a:rPr lang="en-US" altLang="en-US" dirty="0" smtClean="0"/>
              <a:t>An </a:t>
            </a:r>
            <a:r>
              <a:rPr lang="en-US" altLang="en-US" i="1" dirty="0" err="1" smtClean="0"/>
              <a:t>anocracy</a:t>
            </a:r>
            <a:r>
              <a:rPr lang="en-US" altLang="en-US" dirty="0" smtClean="0"/>
              <a:t> is a country that is not fully democratic or fully autocratic, but rather a mix of the two.</a:t>
            </a:r>
          </a:p>
          <a:p>
            <a:pPr marL="2286000" lvl="4" indent="-457200">
              <a:buFontTx/>
              <a:buAutoNum type="arabicPeriod"/>
            </a:pPr>
            <a:endParaRPr lang="en-US" altLang="en-US" dirty="0" smtClean="0"/>
          </a:p>
          <a:p>
            <a:pPr lvl="3"/>
            <a:endParaRPr lang="en-US" altLang="en-US" dirty="0" smtClean="0"/>
          </a:p>
          <a:p>
            <a:pPr lvl="2"/>
            <a:endParaRPr lang="en-US" altLang="en-US" dirty="0" smtClean="0"/>
          </a:p>
          <a:p>
            <a:pPr lvl="3"/>
            <a:endParaRPr lang="en-US" altLang="en-US" dirty="0" smtClean="0"/>
          </a:p>
          <a:p>
            <a:pPr marL="2286000" lvl="4" indent="-457200"/>
            <a:endParaRPr lang="en-US" altLang="en-US" dirty="0" smtClean="0"/>
          </a:p>
          <a:p>
            <a:pPr marL="2286000" lvl="4" indent="-457200"/>
            <a:endParaRPr lang="en-US" altLang="en-US" dirty="0" smtClean="0"/>
          </a:p>
          <a:p>
            <a:pPr marL="2286000" lvl="4" indent="-457200"/>
            <a:endParaRPr lang="en-US" altLang="en-US" dirty="0" smtClean="0"/>
          </a:p>
          <a:p>
            <a:pPr lvl="3"/>
            <a:endParaRPr lang="en-US" altLang="en-US" dirty="0" smtClean="0"/>
          </a:p>
          <a:p>
            <a:pPr lvl="3"/>
            <a:endParaRPr lang="en-US" altLang="en-US" dirty="0" smtClean="0"/>
          </a:p>
        </p:txBody>
      </p:sp>
    </p:spTree>
    <p:extLst>
      <p:ext uri="{BB962C8B-B14F-4D97-AF65-F5344CB8AC3E}">
        <p14:creationId xmlns:p14="http://schemas.microsoft.com/office/powerpoint/2010/main" val="33599477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3" descr="\\integrafs1\NMS_Samples\00. TEMP\PPT\Rubenstein\Chapter08\Labeled_Images\TCL_11e_Figure_08_34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200150"/>
            <a:ext cx="8582025"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83314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3" descr="\\integrafs1\NMS_Samples\00. TEMP\PPT\Rubenstein\Chapter08\Labeled_Images\TCL_11e_Figure_08_35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944563"/>
            <a:ext cx="8167688" cy="507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02330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609600"/>
            <a:ext cx="4343400" cy="1676400"/>
          </a:xfrm>
        </p:spPr>
        <p:txBody>
          <a:bodyPr/>
          <a:lstStyle/>
          <a:p>
            <a:r>
              <a:rPr lang="en-US"/>
              <a:t>Gerrymandering</a:t>
            </a:r>
            <a:r>
              <a:rPr lang="en-US" sz="3600"/>
              <a:t> </a:t>
            </a:r>
            <a:r>
              <a:rPr lang="en-US" sz="3600" i="1"/>
              <a:t>Florida &amp; Georgia</a:t>
            </a:r>
            <a:r>
              <a:rPr lang="en-US"/>
              <a:t> </a:t>
            </a:r>
          </a:p>
        </p:txBody>
      </p:sp>
      <p:sp>
        <p:nvSpPr>
          <p:cNvPr id="19461" name="Text Box 5"/>
          <p:cNvSpPr txBox="1">
            <a:spLocks noChangeArrowheads="1"/>
          </p:cNvSpPr>
          <p:nvPr/>
        </p:nvSpPr>
        <p:spPr bwMode="auto">
          <a:xfrm>
            <a:off x="457200" y="4781550"/>
            <a:ext cx="4267200" cy="1077218"/>
          </a:xfrm>
          <a:prstGeom prst="rect">
            <a:avLst/>
          </a:prstGeom>
          <a:noFill/>
          <a:ln w="9525">
            <a:noFill/>
            <a:miter lim="800000"/>
            <a:headEnd/>
            <a:tailEnd/>
          </a:ln>
          <a:effectLst/>
        </p:spPr>
        <p:txBody>
          <a:bodyPr>
            <a:spAutoFit/>
          </a:bodyPr>
          <a:lstStyle/>
          <a:p>
            <a:pPr marL="1027113" indent="-1027113"/>
            <a:r>
              <a:rPr lang="en-US" dirty="0" smtClean="0"/>
              <a:t>State </a:t>
            </a:r>
            <a:r>
              <a:rPr lang="en-US" dirty="0"/>
              <a:t>legislature boundaries were drawn to </a:t>
            </a:r>
            <a:endParaRPr lang="en-US" dirty="0"/>
          </a:p>
          <a:p>
            <a:pPr marL="1027113" indent="-1027113"/>
            <a:r>
              <a:rPr lang="en-US" dirty="0" smtClean="0"/>
              <a:t>maximize </a:t>
            </a:r>
            <a:r>
              <a:rPr lang="en-US" dirty="0"/>
              <a:t>the number of legislators </a:t>
            </a:r>
            <a:r>
              <a:rPr lang="en-US" dirty="0" smtClean="0"/>
              <a:t>for</a:t>
            </a:r>
          </a:p>
          <a:p>
            <a:pPr marL="1027113" indent="-1027113"/>
            <a:r>
              <a:rPr lang="en-US" dirty="0" smtClean="0"/>
              <a:t>Republicans </a:t>
            </a:r>
            <a:r>
              <a:rPr lang="en-US" dirty="0"/>
              <a:t>in Florida and Democrats </a:t>
            </a:r>
            <a:r>
              <a:rPr lang="en-US" dirty="0" smtClean="0"/>
              <a:t>in</a:t>
            </a:r>
          </a:p>
          <a:p>
            <a:pPr marL="1027113" indent="-1027113"/>
            <a:r>
              <a:rPr lang="en-US" dirty="0" smtClean="0"/>
              <a:t>Georgia</a:t>
            </a:r>
            <a:r>
              <a:rPr lang="en-US" dirty="0"/>
              <a:t>. </a:t>
            </a:r>
          </a:p>
        </p:txBody>
      </p:sp>
      <p:pic>
        <p:nvPicPr>
          <p:cNvPr id="19466" name="Picture 10"/>
          <p:cNvPicPr>
            <a:picLocks noGrp="1" noChangeAspect="1" noChangeArrowheads="1"/>
          </p:cNvPicPr>
          <p:nvPr>
            <p:ph idx="1"/>
          </p:nvPr>
        </p:nvPicPr>
        <p:blipFill>
          <a:blip r:embed="rId2" cstate="print"/>
          <a:srcRect/>
          <a:stretch>
            <a:fillRect/>
          </a:stretch>
        </p:blipFill>
        <p:spPr>
          <a:xfrm>
            <a:off x="5216525" y="381000"/>
            <a:ext cx="3394075" cy="6096000"/>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3" descr="\\integrafs1\NMS_Samples\00. TEMP\PPT\Rubenstein\Chapter08\Labeled_Images\TCL_11e_Figure_08_37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1813" y="1308100"/>
            <a:ext cx="6580187" cy="532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04800" y="152400"/>
            <a:ext cx="8610600" cy="1323439"/>
          </a:xfrm>
          <a:prstGeom prst="rect">
            <a:avLst/>
          </a:prstGeom>
        </p:spPr>
        <p:txBody>
          <a:bodyPr wrap="square">
            <a:spAutoFit/>
          </a:bodyPr>
          <a:lstStyle/>
          <a:p>
            <a:r>
              <a:rPr lang="en-US" altLang="en-US" b="1" dirty="0">
                <a:latin typeface="Arial" panose="020B0604020202020204" pitchFamily="34" charset="0"/>
              </a:rPr>
              <a:t>8-37 WASTED VOTE GERRY MANDERING </a:t>
            </a:r>
            <a:r>
              <a:rPr lang="en-US" altLang="en-US" dirty="0">
                <a:latin typeface="Arial" panose="020B0604020202020204" pitchFamily="34" charset="0"/>
              </a:rPr>
              <a:t>Wasted vote gerrymandering spreads opposition supporters across many districts as a minority. If the Blue Party controls the redistricting process, it could create a wasted vote gerrymander by creating four districts with a slender majority of Blue Party voters and one district (#1) with a strong majority of Red Party voters.</a:t>
            </a:r>
          </a:p>
        </p:txBody>
      </p:sp>
    </p:spTree>
    <p:extLst>
      <p:ext uri="{BB962C8B-B14F-4D97-AF65-F5344CB8AC3E}">
        <p14:creationId xmlns:p14="http://schemas.microsoft.com/office/powerpoint/2010/main" val="6422604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3" descr="\\integrafs1\NMS_Samples\00. TEMP\PPT\Rubenstein\Chapter08\Labeled_Images\TCL_11e_Figure_08_38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1963" y="1379538"/>
            <a:ext cx="6573837" cy="532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65760" y="228600"/>
            <a:ext cx="8763000" cy="1323439"/>
          </a:xfrm>
          <a:prstGeom prst="rect">
            <a:avLst/>
          </a:prstGeom>
        </p:spPr>
        <p:txBody>
          <a:bodyPr wrap="square">
            <a:spAutoFit/>
          </a:bodyPr>
          <a:lstStyle/>
          <a:p>
            <a:r>
              <a:rPr lang="en-US" altLang="en-US" b="1" dirty="0">
                <a:latin typeface="Arial" panose="020B0604020202020204" pitchFamily="34" charset="0"/>
              </a:rPr>
              <a:t>FIGURE 8-38 EXCESS VOTE GERRY MANDERING </a:t>
            </a:r>
            <a:r>
              <a:rPr lang="en-US" altLang="en-US" dirty="0">
                <a:latin typeface="Arial" panose="020B0604020202020204" pitchFamily="34" charset="0"/>
              </a:rPr>
              <a:t>Excess vote gerrymandering concentrates opposition supporters into a few districts. If the Red Party controls the redistricting process, it could create an excess vote gerrymander by creating four districts with a slender majority of Red Party voters and one district (#3) with an overwhelming majority of Blue Party voters.</a:t>
            </a:r>
          </a:p>
        </p:txBody>
      </p:sp>
    </p:spTree>
    <p:extLst>
      <p:ext uri="{BB962C8B-B14F-4D97-AF65-F5344CB8AC3E}">
        <p14:creationId xmlns:p14="http://schemas.microsoft.com/office/powerpoint/2010/main" val="37541600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3" descr="\\integrafs1\NMS_Samples\00. TEMP\PPT\Rubenstein\Chapter08\Labeled_Images\TCL_11e_Figure_08_39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487" y="1308100"/>
            <a:ext cx="6589713" cy="532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18306" y="228600"/>
            <a:ext cx="8305800" cy="1323439"/>
          </a:xfrm>
          <a:prstGeom prst="rect">
            <a:avLst/>
          </a:prstGeom>
        </p:spPr>
        <p:txBody>
          <a:bodyPr wrap="square">
            <a:spAutoFit/>
          </a:bodyPr>
          <a:lstStyle/>
          <a:p>
            <a:r>
              <a:rPr lang="en-US" altLang="en-US" b="1" dirty="0">
                <a:latin typeface="Arial" panose="020B0604020202020204" pitchFamily="34" charset="0"/>
              </a:rPr>
              <a:t>FIGURE 8-39 STACKED VOTE GERRY MANDERING </a:t>
            </a:r>
            <a:r>
              <a:rPr lang="en-US" altLang="en-US" dirty="0">
                <a:latin typeface="Arial" panose="020B0604020202020204" pitchFamily="34" charset="0"/>
              </a:rPr>
              <a:t>A stacked vote gerrymander links distant areas of like-minded voters through oddly shaped boundaries. In this example, the Red Party  controls redistricting and creates five oddly shaped districts, four with a slender majority of Red Party voters and one (#3) with an overwhelming majority of Blue Party voters.</a:t>
            </a:r>
          </a:p>
        </p:txBody>
      </p:sp>
    </p:spTree>
    <p:extLst>
      <p:ext uri="{BB962C8B-B14F-4D97-AF65-F5344CB8AC3E}">
        <p14:creationId xmlns:p14="http://schemas.microsoft.com/office/powerpoint/2010/main" val="30644581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609600" y="228600"/>
            <a:ext cx="7772400" cy="1143000"/>
          </a:xfrm>
        </p:spPr>
        <p:txBody>
          <a:bodyPr/>
          <a:lstStyle/>
          <a:p>
            <a:r>
              <a:rPr lang="en-US" altLang="en-US" dirty="0" smtClean="0">
                <a:solidFill>
                  <a:srgbClr val="FFFFFF"/>
                </a:solidFill>
              </a:rPr>
              <a:t>Where Are States Distributed?</a:t>
            </a:r>
          </a:p>
        </p:txBody>
      </p:sp>
      <p:sp>
        <p:nvSpPr>
          <p:cNvPr id="23555" name="Content Placeholder 2"/>
          <p:cNvSpPr>
            <a:spLocks noGrp="1"/>
          </p:cNvSpPr>
          <p:nvPr>
            <p:ph idx="1"/>
          </p:nvPr>
        </p:nvSpPr>
        <p:spPr>
          <a:xfrm>
            <a:off x="182562" y="1341120"/>
            <a:ext cx="8626475" cy="4876800"/>
          </a:xfrm>
        </p:spPr>
        <p:txBody>
          <a:bodyPr/>
          <a:lstStyle/>
          <a:p>
            <a:r>
              <a:rPr lang="en-US" altLang="en-US" dirty="0" smtClean="0"/>
              <a:t>Challenges in Defining States</a:t>
            </a:r>
          </a:p>
          <a:p>
            <a:pPr lvl="1"/>
            <a:r>
              <a:rPr lang="en-US" altLang="en-US" sz="2200" dirty="0" smtClean="0"/>
              <a:t>Disagreement exists about actual number of sovereign states as a result of historical disputes involving more than one claim to a territory.</a:t>
            </a:r>
          </a:p>
          <a:p>
            <a:pPr lvl="2"/>
            <a:r>
              <a:rPr lang="en-US" altLang="en-US" sz="1800" dirty="0" smtClean="0"/>
              <a:t>China</a:t>
            </a:r>
          </a:p>
          <a:p>
            <a:pPr lvl="3"/>
            <a:r>
              <a:rPr lang="en-US" altLang="en-US" sz="1800" dirty="0" smtClean="0"/>
              <a:t>Most other countries consider China (People’s Republic of China) and Taiwan (Republic of China) as separate and sovereign states.</a:t>
            </a:r>
          </a:p>
          <a:p>
            <a:pPr lvl="3"/>
            <a:r>
              <a:rPr lang="en-US" altLang="en-US" sz="1800" dirty="0" smtClean="0"/>
              <a:t>China’s government considers Taiwan part of China.</a:t>
            </a:r>
          </a:p>
          <a:p>
            <a:pPr lvl="2"/>
            <a:r>
              <a:rPr lang="en-US" altLang="en-US" sz="1800" dirty="0" smtClean="0"/>
              <a:t>Western Sahara (Sahrawi Republic)</a:t>
            </a:r>
          </a:p>
          <a:p>
            <a:pPr lvl="3"/>
            <a:r>
              <a:rPr lang="en-US" altLang="en-US" sz="1800" dirty="0" smtClean="0"/>
              <a:t>Most African countries consider Western Sahara a sovereign state.</a:t>
            </a:r>
          </a:p>
          <a:p>
            <a:pPr lvl="3"/>
            <a:r>
              <a:rPr lang="en-US" altLang="en-US" sz="1800" dirty="0" smtClean="0"/>
              <a:t>Morocco claims the territory.</a:t>
            </a:r>
          </a:p>
          <a:p>
            <a:pPr lvl="4"/>
            <a:r>
              <a:rPr lang="en-US" altLang="en-US" sz="1800" dirty="0" smtClean="0"/>
              <a:t>Built a 2,700 km. (1,700 mi) wall around it to keep rebels out.</a:t>
            </a:r>
          </a:p>
          <a:p>
            <a:pPr lvl="3"/>
            <a:endParaRPr lang="en-US" altLang="en-US" sz="1800" dirty="0" smtClean="0"/>
          </a:p>
          <a:p>
            <a:endParaRPr lang="en-US" altLang="en-US" dirty="0" smtClean="0"/>
          </a:p>
        </p:txBody>
      </p:sp>
    </p:spTree>
    <p:extLst>
      <p:ext uri="{BB962C8B-B14F-4D97-AF65-F5344CB8AC3E}">
        <p14:creationId xmlns:p14="http://schemas.microsoft.com/office/powerpoint/2010/main" val="13314827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228600"/>
            <a:ext cx="7772400" cy="1447800"/>
          </a:xfrm>
        </p:spPr>
        <p:txBody>
          <a:bodyPr/>
          <a:lstStyle/>
          <a:p>
            <a:r>
              <a:rPr lang="en-US"/>
              <a:t>Cooperation among States </a:t>
            </a:r>
          </a:p>
        </p:txBody>
      </p:sp>
      <p:sp>
        <p:nvSpPr>
          <p:cNvPr id="7171" name="Rectangle 3"/>
          <p:cNvSpPr>
            <a:spLocks noGrp="1" noChangeArrowheads="1"/>
          </p:cNvSpPr>
          <p:nvPr>
            <p:ph type="body" idx="1"/>
          </p:nvPr>
        </p:nvSpPr>
        <p:spPr>
          <a:xfrm>
            <a:off x="685800" y="1752600"/>
            <a:ext cx="7772400" cy="3581400"/>
          </a:xfrm>
        </p:spPr>
        <p:txBody>
          <a:bodyPr/>
          <a:lstStyle/>
          <a:p>
            <a:r>
              <a:rPr lang="en-US" sz="3000"/>
              <a:t>Political and military cooperation</a:t>
            </a:r>
            <a:endParaRPr lang="en-US" sz="2800"/>
          </a:p>
          <a:p>
            <a:pPr lvl="1"/>
            <a:r>
              <a:rPr lang="en-US" sz="2600" i="1"/>
              <a:t>The United Nations</a:t>
            </a:r>
          </a:p>
          <a:p>
            <a:pPr lvl="1"/>
            <a:r>
              <a:rPr lang="en-US" sz="2600" i="1"/>
              <a:t>Regional military alliances</a:t>
            </a:r>
            <a:endParaRPr lang="en-US" sz="2400" i="1"/>
          </a:p>
          <a:p>
            <a:pPr lvl="1"/>
            <a:endParaRPr lang="en-US" sz="1400" i="1"/>
          </a:p>
          <a:p>
            <a:r>
              <a:rPr lang="en-US" sz="3000"/>
              <a:t>Economic cooperation</a:t>
            </a:r>
            <a:endParaRPr lang="en-US" sz="2800"/>
          </a:p>
          <a:p>
            <a:pPr lvl="1"/>
            <a:r>
              <a:rPr lang="en-US" sz="2600" i="1"/>
              <a:t>The European Union</a:t>
            </a:r>
            <a:endParaRPr lang="en-US" sz="2400" i="1"/>
          </a:p>
          <a:p>
            <a:pPr lvl="1"/>
            <a:endParaRPr lang="en-US" sz="24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685800" y="228600"/>
            <a:ext cx="7772400" cy="685800"/>
          </a:xfrm>
        </p:spPr>
        <p:txBody>
          <a:bodyPr/>
          <a:lstStyle/>
          <a:p>
            <a:r>
              <a:rPr lang="en-US"/>
              <a:t>European Alliances, 1960 &amp; 2007</a:t>
            </a:r>
          </a:p>
        </p:txBody>
      </p:sp>
      <p:sp>
        <p:nvSpPr>
          <p:cNvPr id="20486" name="Text Box 6"/>
          <p:cNvSpPr txBox="1">
            <a:spLocks noChangeArrowheads="1"/>
          </p:cNvSpPr>
          <p:nvPr/>
        </p:nvSpPr>
        <p:spPr bwMode="auto">
          <a:xfrm>
            <a:off x="609600" y="5895975"/>
            <a:ext cx="8032750" cy="581025"/>
          </a:xfrm>
          <a:prstGeom prst="rect">
            <a:avLst/>
          </a:prstGeom>
          <a:noFill/>
          <a:ln w="9525">
            <a:noFill/>
            <a:miter lim="800000"/>
            <a:headEnd/>
            <a:tailEnd/>
          </a:ln>
          <a:effectLst/>
        </p:spPr>
        <p:txBody>
          <a:bodyPr>
            <a:spAutoFit/>
          </a:bodyPr>
          <a:lstStyle/>
          <a:p>
            <a:pPr marL="1027113" indent="-1027113"/>
            <a:r>
              <a:rPr lang="en-US" dirty="0" smtClean="0"/>
              <a:t>NATO </a:t>
            </a:r>
            <a:r>
              <a:rPr lang="en-US" dirty="0"/>
              <a:t>and the European Union have expanded and accepted new members as </a:t>
            </a:r>
            <a:r>
              <a:rPr lang="en-US" dirty="0" smtClean="0"/>
              <a:t>the</a:t>
            </a:r>
          </a:p>
          <a:p>
            <a:pPr marL="1027113" indent="-1027113"/>
            <a:r>
              <a:rPr lang="en-US" dirty="0" smtClean="0"/>
              <a:t>Warsaw </a:t>
            </a:r>
            <a:r>
              <a:rPr lang="en-US" dirty="0"/>
              <a:t>Pact and COMECON have disintegrated.</a:t>
            </a:r>
            <a:endParaRPr lang="en-US" dirty="0">
              <a:solidFill>
                <a:schemeClr val="tx1"/>
              </a:solidFill>
            </a:endParaRPr>
          </a:p>
        </p:txBody>
      </p:sp>
      <p:pic>
        <p:nvPicPr>
          <p:cNvPr id="20492" name="Picture 12"/>
          <p:cNvPicPr>
            <a:picLocks noGrp="1" noChangeAspect="1" noChangeArrowheads="1"/>
          </p:cNvPicPr>
          <p:nvPr>
            <p:ph idx="1"/>
          </p:nvPr>
        </p:nvPicPr>
        <p:blipFill>
          <a:blip r:embed="rId2" cstate="print"/>
          <a:srcRect/>
          <a:stretch>
            <a:fillRect/>
          </a:stretch>
        </p:blipFill>
        <p:spPr>
          <a:xfrm>
            <a:off x="838200" y="1143000"/>
            <a:ext cx="7391400" cy="4476750"/>
          </a:xfr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3" descr="\\integrafs1\NMS_Samples\00. TEMP\PPT\Rubenstein\Chapter08\Labeled_Images\TCL_11e_Figure_08_43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52400"/>
            <a:ext cx="8521700" cy="465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57226" y="5105400"/>
            <a:ext cx="8161337" cy="1569660"/>
          </a:xfrm>
          <a:prstGeom prst="rect">
            <a:avLst/>
          </a:prstGeom>
        </p:spPr>
        <p:txBody>
          <a:bodyPr wrap="square">
            <a:spAutoFit/>
          </a:bodyPr>
          <a:lstStyle/>
          <a:p>
            <a:r>
              <a:rPr lang="en-US" altLang="en-US" b="1" dirty="0">
                <a:latin typeface="Arial" panose="020B0604020202020204" pitchFamily="34" charset="0"/>
              </a:rPr>
              <a:t>FIGURE 8-43 EUROPE MILITARY AND ECONOMIC ALLIANCES </a:t>
            </a:r>
            <a:r>
              <a:rPr lang="en-US" altLang="en-US" dirty="0">
                <a:latin typeface="Arial" panose="020B0604020202020204" pitchFamily="34" charset="0"/>
              </a:rPr>
              <a:t>(left) During the Cold War. Western European countries joined the European Union and the North Atlantic Treaty Organization (NATO), whereas Eastern European countries joined COMECON and the Warsaw Pact. (right) Post–Cold War. COMECON and the Warsaw Pact have been disbanded, whereas the European Union and NATO have accepted and plan to accept new members.</a:t>
            </a:r>
          </a:p>
        </p:txBody>
      </p:sp>
    </p:spTree>
    <p:extLst>
      <p:ext uri="{BB962C8B-B14F-4D97-AF65-F5344CB8AC3E}">
        <p14:creationId xmlns:p14="http://schemas.microsoft.com/office/powerpoint/2010/main" val="28780445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0" y="228600"/>
            <a:ext cx="7772400" cy="609600"/>
          </a:xfrm>
        </p:spPr>
        <p:txBody>
          <a:bodyPr/>
          <a:lstStyle/>
          <a:p>
            <a:r>
              <a:rPr lang="en-US"/>
              <a:t>European Boundary Changes</a:t>
            </a:r>
          </a:p>
        </p:txBody>
      </p:sp>
      <p:sp>
        <p:nvSpPr>
          <p:cNvPr id="21509" name="Text Box 5"/>
          <p:cNvSpPr txBox="1">
            <a:spLocks noChangeArrowheads="1"/>
          </p:cNvSpPr>
          <p:nvPr/>
        </p:nvSpPr>
        <p:spPr bwMode="auto">
          <a:xfrm>
            <a:off x="381000" y="6019800"/>
            <a:ext cx="8382000" cy="581025"/>
          </a:xfrm>
          <a:prstGeom prst="rect">
            <a:avLst/>
          </a:prstGeom>
          <a:noFill/>
          <a:ln w="9525">
            <a:noFill/>
            <a:miter lim="800000"/>
            <a:headEnd/>
            <a:tailEnd/>
          </a:ln>
          <a:effectLst/>
        </p:spPr>
        <p:txBody>
          <a:bodyPr>
            <a:spAutoFit/>
          </a:bodyPr>
          <a:lstStyle/>
          <a:p>
            <a:pPr marL="1027113" indent="-1027113"/>
            <a:r>
              <a:rPr lang="en-US" dirty="0" smtClean="0"/>
              <a:t>20th </a:t>
            </a:r>
            <a:r>
              <a:rPr lang="en-US" dirty="0"/>
              <a:t>century boundary changes in Europe, 1914 to 2007.  Germany’s boundaries changed after each world war and the collapse of the Soviet Union.</a:t>
            </a:r>
            <a:r>
              <a:rPr lang="en-US" dirty="0">
                <a:solidFill>
                  <a:schemeClr val="tx1"/>
                </a:solidFill>
              </a:rPr>
              <a:t> </a:t>
            </a:r>
          </a:p>
        </p:txBody>
      </p:sp>
      <p:pic>
        <p:nvPicPr>
          <p:cNvPr id="21517" name="Picture 13"/>
          <p:cNvPicPr>
            <a:picLocks noGrp="1" noChangeAspect="1" noChangeArrowheads="1"/>
          </p:cNvPicPr>
          <p:nvPr>
            <p:ph idx="1"/>
          </p:nvPr>
        </p:nvPicPr>
        <p:blipFill>
          <a:blip r:embed="rId2" cstate="print"/>
          <a:srcRect/>
          <a:stretch>
            <a:fillRect/>
          </a:stretch>
        </p:blipFill>
        <p:spPr>
          <a:xfrm>
            <a:off x="1905000" y="838200"/>
            <a:ext cx="5410200" cy="5172636"/>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85800" y="304800"/>
            <a:ext cx="7772400" cy="838200"/>
          </a:xfrm>
        </p:spPr>
        <p:txBody>
          <a:bodyPr/>
          <a:lstStyle/>
          <a:p>
            <a:r>
              <a:rPr lang="en-US"/>
              <a:t>European Boundaries, 1914</a:t>
            </a:r>
          </a:p>
        </p:txBody>
      </p:sp>
      <p:pic>
        <p:nvPicPr>
          <p:cNvPr id="29700" name="Picture 4"/>
          <p:cNvPicPr>
            <a:picLocks noGrp="1" noChangeAspect="1" noChangeArrowheads="1"/>
          </p:cNvPicPr>
          <p:nvPr>
            <p:ph idx="1"/>
          </p:nvPr>
        </p:nvPicPr>
        <p:blipFill>
          <a:blip r:embed="rId2" cstate="print"/>
          <a:srcRect/>
          <a:stretch>
            <a:fillRect/>
          </a:stretch>
        </p:blipFill>
        <p:spPr>
          <a:xfrm>
            <a:off x="1828800" y="1371600"/>
            <a:ext cx="5334000" cy="5016500"/>
          </a:xfr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85800" y="304800"/>
            <a:ext cx="7772400" cy="762000"/>
          </a:xfrm>
        </p:spPr>
        <p:txBody>
          <a:bodyPr/>
          <a:lstStyle/>
          <a:p>
            <a:r>
              <a:rPr lang="en-US"/>
              <a:t>European Boundaries, 1924</a:t>
            </a:r>
          </a:p>
        </p:txBody>
      </p:sp>
      <p:pic>
        <p:nvPicPr>
          <p:cNvPr id="30724" name="Picture 4"/>
          <p:cNvPicPr>
            <a:picLocks noGrp="1" noChangeAspect="1" noChangeArrowheads="1"/>
          </p:cNvPicPr>
          <p:nvPr>
            <p:ph idx="1"/>
          </p:nvPr>
        </p:nvPicPr>
        <p:blipFill>
          <a:blip r:embed="rId2" cstate="print"/>
          <a:srcRect/>
          <a:stretch>
            <a:fillRect/>
          </a:stretch>
        </p:blipFill>
        <p:spPr>
          <a:xfrm>
            <a:off x="1905000" y="1447800"/>
            <a:ext cx="5257800" cy="4945063"/>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304800"/>
            <a:ext cx="7772400" cy="838200"/>
          </a:xfrm>
        </p:spPr>
        <p:txBody>
          <a:bodyPr/>
          <a:lstStyle/>
          <a:p>
            <a:r>
              <a:rPr lang="en-US"/>
              <a:t>European Boundaries, 1989</a:t>
            </a:r>
          </a:p>
        </p:txBody>
      </p:sp>
      <p:pic>
        <p:nvPicPr>
          <p:cNvPr id="31748" name="Picture 4"/>
          <p:cNvPicPr>
            <a:picLocks noGrp="1" noChangeAspect="1" noChangeArrowheads="1"/>
          </p:cNvPicPr>
          <p:nvPr>
            <p:ph idx="1"/>
          </p:nvPr>
        </p:nvPicPr>
        <p:blipFill>
          <a:blip r:embed="rId2" cstate="print"/>
          <a:srcRect/>
          <a:stretch>
            <a:fillRect/>
          </a:stretch>
        </p:blipFill>
        <p:spPr>
          <a:xfrm>
            <a:off x="1905000" y="1447800"/>
            <a:ext cx="5257800" cy="4945063"/>
          </a:xfr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685800" y="381000"/>
            <a:ext cx="7772400" cy="838200"/>
          </a:xfrm>
        </p:spPr>
        <p:txBody>
          <a:bodyPr/>
          <a:lstStyle/>
          <a:p>
            <a:r>
              <a:rPr lang="en-US"/>
              <a:t>European Boundaries, 2007</a:t>
            </a:r>
          </a:p>
        </p:txBody>
      </p:sp>
      <p:pic>
        <p:nvPicPr>
          <p:cNvPr id="32772" name="Picture 4"/>
          <p:cNvPicPr>
            <a:picLocks noGrp="1" noChangeAspect="1" noChangeArrowheads="1"/>
          </p:cNvPicPr>
          <p:nvPr>
            <p:ph idx="1"/>
          </p:nvPr>
        </p:nvPicPr>
        <p:blipFill>
          <a:blip r:embed="rId2" cstate="print"/>
          <a:srcRect/>
          <a:stretch>
            <a:fillRect/>
          </a:stretch>
        </p:blipFill>
        <p:spPr>
          <a:xfrm>
            <a:off x="1981200" y="1524000"/>
            <a:ext cx="5105400" cy="4802188"/>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609600"/>
            <a:ext cx="3505200" cy="2438400"/>
          </a:xfrm>
        </p:spPr>
        <p:txBody>
          <a:bodyPr/>
          <a:lstStyle/>
          <a:p>
            <a:r>
              <a:rPr lang="en-US" sz="3600"/>
              <a:t>Aerial Photos &amp; Cuban Missile Crisis</a:t>
            </a:r>
            <a:endParaRPr lang="en-US"/>
          </a:p>
        </p:txBody>
      </p:sp>
      <p:pic>
        <p:nvPicPr>
          <p:cNvPr id="56323" name="Picture 3"/>
          <p:cNvPicPr>
            <a:picLocks noGrp="1" noChangeAspect="1" noChangeArrowheads="1"/>
          </p:cNvPicPr>
          <p:nvPr>
            <p:ph idx="1"/>
          </p:nvPr>
        </p:nvPicPr>
        <p:blipFill>
          <a:blip r:embed="rId2" cstate="print"/>
          <a:srcRect/>
          <a:stretch>
            <a:fillRect/>
          </a:stretch>
        </p:blipFill>
        <p:spPr>
          <a:xfrm>
            <a:off x="4264025" y="457200"/>
            <a:ext cx="4422775" cy="5791200"/>
          </a:xfrm>
        </p:spPr>
      </p:pic>
      <p:sp>
        <p:nvSpPr>
          <p:cNvPr id="56324" name="Text Box 4"/>
          <p:cNvSpPr txBox="1">
            <a:spLocks noChangeArrowheads="1"/>
          </p:cNvSpPr>
          <p:nvPr/>
        </p:nvSpPr>
        <p:spPr bwMode="auto">
          <a:xfrm>
            <a:off x="288925" y="4860925"/>
            <a:ext cx="3895725" cy="581025"/>
          </a:xfrm>
          <a:prstGeom prst="rect">
            <a:avLst/>
          </a:prstGeom>
          <a:noFill/>
          <a:ln w="9525">
            <a:noFill/>
            <a:miter lim="800000"/>
            <a:headEnd/>
            <a:tailEnd/>
          </a:ln>
          <a:effectLst/>
        </p:spPr>
        <p:txBody>
          <a:bodyPr>
            <a:spAutoFit/>
          </a:bodyPr>
          <a:lstStyle/>
          <a:p>
            <a:pPr marL="228600" indent="-228600"/>
            <a:r>
              <a:rPr lang="en-US"/>
              <a:t>Aerial photos showed the missile buildup in Cuba in 1962</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685800" y="457200"/>
            <a:ext cx="7772400" cy="1295400"/>
          </a:xfrm>
        </p:spPr>
        <p:txBody>
          <a:bodyPr/>
          <a:lstStyle/>
          <a:p>
            <a:r>
              <a:rPr lang="en-US"/>
              <a:t>Soviet Ships in Cuban Military Port, </a:t>
            </a:r>
            <a:r>
              <a:rPr lang="en-US" sz="3800"/>
              <a:t>1962</a:t>
            </a:r>
            <a:endParaRPr lang="en-US"/>
          </a:p>
        </p:txBody>
      </p:sp>
      <p:pic>
        <p:nvPicPr>
          <p:cNvPr id="57347" name="Picture 3"/>
          <p:cNvPicPr>
            <a:picLocks noGrp="1" noChangeAspect="1" noChangeArrowheads="1"/>
          </p:cNvPicPr>
          <p:nvPr>
            <p:ph idx="1"/>
          </p:nvPr>
        </p:nvPicPr>
        <p:blipFill>
          <a:blip r:embed="rId2" cstate="print"/>
          <a:srcRect/>
          <a:stretch>
            <a:fillRect/>
          </a:stretch>
        </p:blipFill>
        <p:spPr>
          <a:xfrm>
            <a:off x="1295400" y="1981200"/>
            <a:ext cx="6553200" cy="432435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685800" y="228600"/>
            <a:ext cx="7772400" cy="914400"/>
          </a:xfrm>
        </p:spPr>
        <p:txBody>
          <a:bodyPr/>
          <a:lstStyle/>
          <a:p>
            <a:r>
              <a:rPr lang="en-US"/>
              <a:t>North and South Korea</a:t>
            </a:r>
          </a:p>
        </p:txBody>
      </p:sp>
      <p:pic>
        <p:nvPicPr>
          <p:cNvPr id="40964" name="Picture 4"/>
          <p:cNvPicPr>
            <a:picLocks noGrp="1" noChangeAspect="1" noChangeArrowheads="1"/>
          </p:cNvPicPr>
          <p:nvPr>
            <p:ph idx="1"/>
          </p:nvPr>
        </p:nvPicPr>
        <p:blipFill>
          <a:blip r:embed="rId2" cstate="print"/>
          <a:srcRect/>
          <a:stretch>
            <a:fillRect/>
          </a:stretch>
        </p:blipFill>
        <p:spPr>
          <a:xfrm>
            <a:off x="2212975" y="1295400"/>
            <a:ext cx="4349750" cy="4495800"/>
          </a:xfrm>
        </p:spPr>
      </p:pic>
      <p:sp>
        <p:nvSpPr>
          <p:cNvPr id="40966" name="Text Box 6"/>
          <p:cNvSpPr txBox="1">
            <a:spLocks noChangeArrowheads="1"/>
          </p:cNvSpPr>
          <p:nvPr/>
        </p:nvSpPr>
        <p:spPr bwMode="auto">
          <a:xfrm>
            <a:off x="1470025" y="5943600"/>
            <a:ext cx="5997575" cy="581025"/>
          </a:xfrm>
          <a:prstGeom prst="rect">
            <a:avLst/>
          </a:prstGeom>
          <a:noFill/>
          <a:ln w="9525">
            <a:noFill/>
            <a:miter lim="800000"/>
            <a:headEnd/>
            <a:tailEnd/>
          </a:ln>
          <a:effectLst/>
        </p:spPr>
        <p:txBody>
          <a:bodyPr>
            <a:spAutoFit/>
          </a:bodyPr>
          <a:lstStyle/>
          <a:p>
            <a:pPr marL="228600" indent="-228600">
              <a:spcBef>
                <a:spcPct val="50000"/>
              </a:spcBef>
            </a:pPr>
            <a:r>
              <a:rPr lang="en-US"/>
              <a:t>Nighttime satellite image shows the contrasting amounts of electric lighting in South Korea compared to North Korea.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685800" y="457200"/>
            <a:ext cx="7772400" cy="1143000"/>
          </a:xfrm>
        </p:spPr>
        <p:txBody>
          <a:bodyPr/>
          <a:lstStyle/>
          <a:p>
            <a:r>
              <a:rPr lang="en-US"/>
              <a:t>Soviet Missile Transporters</a:t>
            </a:r>
            <a:br>
              <a:rPr lang="en-US"/>
            </a:br>
            <a:r>
              <a:rPr lang="en-US" sz="3600" i="1"/>
              <a:t>Cuba, 1962</a:t>
            </a:r>
            <a:endParaRPr lang="en-US"/>
          </a:p>
        </p:txBody>
      </p:sp>
      <p:pic>
        <p:nvPicPr>
          <p:cNvPr id="58371" name="Picture 3"/>
          <p:cNvPicPr>
            <a:picLocks noGrp="1" noChangeAspect="1" noChangeArrowheads="1"/>
          </p:cNvPicPr>
          <p:nvPr>
            <p:ph idx="1"/>
          </p:nvPr>
        </p:nvPicPr>
        <p:blipFill>
          <a:blip r:embed="rId2" cstate="print"/>
          <a:srcRect/>
          <a:stretch>
            <a:fillRect/>
          </a:stretch>
        </p:blipFill>
        <p:spPr>
          <a:xfrm>
            <a:off x="1295400" y="1981200"/>
            <a:ext cx="6629400" cy="4387850"/>
          </a:xfr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228600"/>
            <a:ext cx="7772400" cy="990600"/>
          </a:xfrm>
        </p:spPr>
        <p:txBody>
          <a:bodyPr/>
          <a:lstStyle/>
          <a:p>
            <a:r>
              <a:rPr lang="en-US" sz="4400"/>
              <a:t>Terrorism</a:t>
            </a:r>
            <a:r>
              <a:rPr lang="en-US"/>
              <a:t> </a:t>
            </a:r>
          </a:p>
        </p:txBody>
      </p:sp>
      <p:sp>
        <p:nvSpPr>
          <p:cNvPr id="8195" name="Rectangle 3"/>
          <p:cNvSpPr>
            <a:spLocks noGrp="1" noChangeArrowheads="1"/>
          </p:cNvSpPr>
          <p:nvPr>
            <p:ph type="body" idx="1"/>
          </p:nvPr>
        </p:nvSpPr>
        <p:spPr>
          <a:xfrm>
            <a:off x="762000" y="1295400"/>
            <a:ext cx="7772400" cy="4953000"/>
          </a:xfrm>
        </p:spPr>
        <p:txBody>
          <a:bodyPr/>
          <a:lstStyle/>
          <a:p>
            <a:r>
              <a:rPr lang="en-US" sz="3000" dirty="0"/>
              <a:t>Terrorism by individuals and organizations</a:t>
            </a:r>
          </a:p>
          <a:p>
            <a:pPr lvl="1"/>
            <a:r>
              <a:rPr lang="en-US" sz="2600" dirty="0"/>
              <a:t>American terrorists</a:t>
            </a:r>
          </a:p>
          <a:p>
            <a:pPr lvl="1"/>
            <a:r>
              <a:rPr lang="en-US" sz="2600" dirty="0"/>
              <a:t>Attacks of September 11, 2001</a:t>
            </a:r>
          </a:p>
          <a:p>
            <a:pPr lvl="1"/>
            <a:r>
              <a:rPr lang="en-US" sz="2600" dirty="0"/>
              <a:t>Al-Qaeda</a:t>
            </a:r>
            <a:endParaRPr lang="en-US" sz="2400" dirty="0"/>
          </a:p>
          <a:p>
            <a:pPr lvl="1"/>
            <a:endParaRPr lang="en-US" sz="1400" i="1" dirty="0"/>
          </a:p>
          <a:p>
            <a:r>
              <a:rPr lang="en-US" sz="3000" dirty="0"/>
              <a:t>State support for terrorism</a:t>
            </a:r>
            <a:endParaRPr lang="en-US" sz="2800" dirty="0"/>
          </a:p>
          <a:p>
            <a:pPr lvl="1"/>
            <a:r>
              <a:rPr lang="en-US" sz="2600" i="1" dirty="0"/>
              <a:t>Afghanistan</a:t>
            </a:r>
          </a:p>
          <a:p>
            <a:pPr lvl="1"/>
            <a:r>
              <a:rPr lang="en-US" sz="2600" i="1" dirty="0"/>
              <a:t>Iraq</a:t>
            </a:r>
          </a:p>
          <a:p>
            <a:pPr lvl="1"/>
            <a:r>
              <a:rPr lang="en-US" sz="2600" i="1" dirty="0" smtClean="0"/>
              <a:t>Iran</a:t>
            </a:r>
          </a:p>
          <a:p>
            <a:pPr lvl="1"/>
            <a:r>
              <a:rPr lang="en-US" sz="2600" i="1" dirty="0" err="1" smtClean="0"/>
              <a:t>Lybia</a:t>
            </a:r>
            <a:endParaRPr lang="en-US" sz="2400" i="1" dirty="0"/>
          </a:p>
          <a:p>
            <a:pPr lvl="1"/>
            <a:endParaRPr lang="en-US" sz="24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85800" y="381000"/>
            <a:ext cx="7772400" cy="1143000"/>
          </a:xfrm>
        </p:spPr>
        <p:txBody>
          <a:bodyPr/>
          <a:lstStyle/>
          <a:p>
            <a:r>
              <a:rPr lang="en-US"/>
              <a:t>World Trade Center</a:t>
            </a:r>
            <a:br>
              <a:rPr lang="en-US"/>
            </a:br>
            <a:r>
              <a:rPr lang="en-US" sz="3600" i="1"/>
              <a:t>June, 2000</a:t>
            </a:r>
            <a:endParaRPr lang="en-US"/>
          </a:p>
        </p:txBody>
      </p:sp>
      <p:pic>
        <p:nvPicPr>
          <p:cNvPr id="39940" name="Picture 4"/>
          <p:cNvPicPr>
            <a:picLocks noGrp="1" noChangeAspect="1" noChangeArrowheads="1"/>
          </p:cNvPicPr>
          <p:nvPr>
            <p:ph idx="1"/>
          </p:nvPr>
        </p:nvPicPr>
        <p:blipFill>
          <a:blip r:embed="rId2" cstate="print"/>
          <a:srcRect/>
          <a:stretch>
            <a:fillRect/>
          </a:stretch>
        </p:blipFill>
        <p:spPr>
          <a:xfrm>
            <a:off x="1066800" y="1676400"/>
            <a:ext cx="6858000" cy="4468813"/>
          </a:xfrm>
        </p:spPr>
      </p:pic>
      <p:sp>
        <p:nvSpPr>
          <p:cNvPr id="39941" name="Text Box 5"/>
          <p:cNvSpPr txBox="1">
            <a:spLocks noChangeArrowheads="1"/>
          </p:cNvSpPr>
          <p:nvPr/>
        </p:nvSpPr>
        <p:spPr bwMode="auto">
          <a:xfrm>
            <a:off x="1431925" y="6232525"/>
            <a:ext cx="5832475" cy="336550"/>
          </a:xfrm>
          <a:prstGeom prst="rect">
            <a:avLst/>
          </a:prstGeom>
          <a:noFill/>
          <a:ln w="9525">
            <a:noFill/>
            <a:miter lim="800000"/>
            <a:headEnd/>
            <a:tailEnd/>
          </a:ln>
          <a:effectLst/>
        </p:spPr>
        <p:txBody>
          <a:bodyPr wrap="none">
            <a:spAutoFit/>
          </a:bodyPr>
          <a:lstStyle/>
          <a:p>
            <a:r>
              <a:rPr lang="en-US"/>
              <a:t>Ikonos satellite image of World Trade Center on June 30, 2000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85800" y="304800"/>
            <a:ext cx="7772400" cy="1295400"/>
          </a:xfrm>
        </p:spPr>
        <p:txBody>
          <a:bodyPr/>
          <a:lstStyle/>
          <a:p>
            <a:r>
              <a:rPr lang="en-US"/>
              <a:t>World Trade Center Site </a:t>
            </a:r>
            <a:r>
              <a:rPr lang="en-US" sz="3600" i="1"/>
              <a:t>September 15, 2001</a:t>
            </a:r>
            <a:endParaRPr lang="en-US"/>
          </a:p>
        </p:txBody>
      </p:sp>
      <p:pic>
        <p:nvPicPr>
          <p:cNvPr id="38916" name="Picture 4"/>
          <p:cNvPicPr>
            <a:picLocks noGrp="1" noChangeAspect="1" noChangeArrowheads="1"/>
          </p:cNvPicPr>
          <p:nvPr>
            <p:ph idx="1"/>
          </p:nvPr>
        </p:nvPicPr>
        <p:blipFill>
          <a:blip r:embed="rId2" cstate="print"/>
          <a:srcRect/>
          <a:stretch>
            <a:fillRect/>
          </a:stretch>
        </p:blipFill>
        <p:spPr>
          <a:xfrm>
            <a:off x="990600" y="1981200"/>
            <a:ext cx="7010400" cy="4581525"/>
          </a:xfr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09600" y="381000"/>
            <a:ext cx="8001000" cy="914400"/>
          </a:xfrm>
        </p:spPr>
        <p:txBody>
          <a:bodyPr/>
          <a:lstStyle/>
          <a:p>
            <a:r>
              <a:rPr lang="en-US"/>
              <a:t>World Trade Center, </a:t>
            </a:r>
            <a:r>
              <a:rPr lang="en-US" sz="3600"/>
              <a:t>Sept. 11, 2001</a:t>
            </a:r>
            <a:endParaRPr lang="en-US"/>
          </a:p>
        </p:txBody>
      </p:sp>
      <p:pic>
        <p:nvPicPr>
          <p:cNvPr id="48132" name="Picture 4"/>
          <p:cNvPicPr>
            <a:picLocks noGrp="1" noChangeAspect="1" noChangeArrowheads="1"/>
          </p:cNvPicPr>
          <p:nvPr>
            <p:ph idx="1"/>
          </p:nvPr>
        </p:nvPicPr>
        <p:blipFill>
          <a:blip r:embed="rId2" cstate="print"/>
          <a:srcRect/>
          <a:stretch>
            <a:fillRect/>
          </a:stretch>
        </p:blipFill>
        <p:spPr>
          <a:xfrm>
            <a:off x="1219200" y="1587500"/>
            <a:ext cx="6553200" cy="4791075"/>
          </a:xfr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685800" y="609600"/>
            <a:ext cx="3657600" cy="2590800"/>
          </a:xfrm>
        </p:spPr>
        <p:txBody>
          <a:bodyPr/>
          <a:lstStyle/>
          <a:p>
            <a:r>
              <a:rPr lang="en-US"/>
              <a:t>World Trade Center </a:t>
            </a:r>
            <a:br>
              <a:rPr lang="en-US"/>
            </a:br>
            <a:r>
              <a:rPr lang="en-US" sz="3600"/>
              <a:t>Sept. 11, 2001</a:t>
            </a:r>
          </a:p>
        </p:txBody>
      </p:sp>
      <p:pic>
        <p:nvPicPr>
          <p:cNvPr id="49156" name="Picture 4"/>
          <p:cNvPicPr>
            <a:picLocks noGrp="1" noChangeAspect="1" noChangeArrowheads="1"/>
          </p:cNvPicPr>
          <p:nvPr>
            <p:ph idx="1"/>
          </p:nvPr>
        </p:nvPicPr>
        <p:blipFill>
          <a:blip r:embed="rId2" cstate="print"/>
          <a:srcRect/>
          <a:stretch>
            <a:fillRect/>
          </a:stretch>
        </p:blipFill>
        <p:spPr>
          <a:xfrm>
            <a:off x="4711700" y="457200"/>
            <a:ext cx="3757613" cy="5943600"/>
          </a:xfrm>
        </p:spPr>
      </p:pic>
      <p:sp>
        <p:nvSpPr>
          <p:cNvPr id="49157" name="Text Box 5"/>
          <p:cNvSpPr txBox="1">
            <a:spLocks noChangeArrowheads="1"/>
          </p:cNvSpPr>
          <p:nvPr/>
        </p:nvSpPr>
        <p:spPr bwMode="auto">
          <a:xfrm>
            <a:off x="479425" y="5249863"/>
            <a:ext cx="3863975" cy="825500"/>
          </a:xfrm>
          <a:prstGeom prst="rect">
            <a:avLst/>
          </a:prstGeom>
          <a:noFill/>
          <a:ln w="9525">
            <a:noFill/>
            <a:miter lim="800000"/>
            <a:headEnd/>
            <a:tailEnd/>
          </a:ln>
          <a:effectLst/>
        </p:spPr>
        <p:txBody>
          <a:bodyPr>
            <a:spAutoFit/>
          </a:bodyPr>
          <a:lstStyle/>
          <a:p>
            <a:pPr marL="228600" indent="-228600">
              <a:spcBef>
                <a:spcPct val="50000"/>
              </a:spcBef>
            </a:pPr>
            <a:r>
              <a:rPr lang="en-US"/>
              <a:t>United Flight 175 approaches Tower 2.  Tower 1 has already been hit by American Flight 11.</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685800" y="609600"/>
            <a:ext cx="3429000" cy="2971800"/>
          </a:xfrm>
        </p:spPr>
        <p:txBody>
          <a:bodyPr/>
          <a:lstStyle/>
          <a:p>
            <a:r>
              <a:rPr lang="en-US"/>
              <a:t>World Trade Center </a:t>
            </a:r>
            <a:br>
              <a:rPr lang="en-US"/>
            </a:br>
            <a:r>
              <a:rPr lang="en-US" sz="3600"/>
              <a:t>Sept. 11, 2001</a:t>
            </a:r>
          </a:p>
        </p:txBody>
      </p:sp>
      <p:pic>
        <p:nvPicPr>
          <p:cNvPr id="50180" name="Picture 4"/>
          <p:cNvPicPr>
            <a:picLocks noGrp="1" noChangeAspect="1" noChangeArrowheads="1"/>
          </p:cNvPicPr>
          <p:nvPr>
            <p:ph idx="1"/>
          </p:nvPr>
        </p:nvPicPr>
        <p:blipFill>
          <a:blip r:embed="rId2" cstate="print"/>
          <a:srcRect/>
          <a:stretch>
            <a:fillRect/>
          </a:stretch>
        </p:blipFill>
        <p:spPr>
          <a:xfrm>
            <a:off x="4502150" y="457200"/>
            <a:ext cx="4184650" cy="5943600"/>
          </a:xfrm>
        </p:spPr>
      </p:pic>
      <p:sp>
        <p:nvSpPr>
          <p:cNvPr id="50181" name="Text Box 5"/>
          <p:cNvSpPr txBox="1">
            <a:spLocks noChangeArrowheads="1"/>
          </p:cNvSpPr>
          <p:nvPr/>
        </p:nvSpPr>
        <p:spPr bwMode="auto">
          <a:xfrm>
            <a:off x="441325" y="5165725"/>
            <a:ext cx="3775075" cy="336550"/>
          </a:xfrm>
          <a:prstGeom prst="rect">
            <a:avLst/>
          </a:prstGeom>
          <a:noFill/>
          <a:ln w="9525">
            <a:noFill/>
            <a:miter lim="800000"/>
            <a:headEnd/>
            <a:tailEnd/>
          </a:ln>
          <a:effectLst/>
        </p:spPr>
        <p:txBody>
          <a:bodyPr wrap="none">
            <a:spAutoFit/>
          </a:bodyPr>
          <a:lstStyle/>
          <a:p>
            <a:r>
              <a:rPr lang="en-US"/>
              <a:t>United Flight 175 crashes into Tower 2.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85800" y="228600"/>
            <a:ext cx="7772400" cy="1295400"/>
          </a:xfrm>
        </p:spPr>
        <p:txBody>
          <a:bodyPr/>
          <a:lstStyle/>
          <a:p>
            <a:r>
              <a:rPr lang="en-US"/>
              <a:t>World Trade Center </a:t>
            </a:r>
            <a:br>
              <a:rPr lang="en-US"/>
            </a:br>
            <a:r>
              <a:rPr lang="en-US"/>
              <a:t> </a:t>
            </a:r>
            <a:r>
              <a:rPr lang="en-US" sz="3600" i="1"/>
              <a:t>Topographic Map: Sept. 19, 2001</a:t>
            </a:r>
            <a:r>
              <a:rPr lang="en-US"/>
              <a:t> </a:t>
            </a:r>
          </a:p>
        </p:txBody>
      </p:sp>
      <p:pic>
        <p:nvPicPr>
          <p:cNvPr id="33796" name="Picture 4"/>
          <p:cNvPicPr>
            <a:picLocks noGrp="1" noChangeAspect="1" noChangeArrowheads="1"/>
          </p:cNvPicPr>
          <p:nvPr>
            <p:ph idx="1"/>
          </p:nvPr>
        </p:nvPicPr>
        <p:blipFill>
          <a:blip r:embed="rId2" cstate="print"/>
          <a:srcRect/>
          <a:stretch>
            <a:fillRect/>
          </a:stretch>
        </p:blipFill>
        <p:spPr>
          <a:xfrm>
            <a:off x="1524000" y="1608138"/>
            <a:ext cx="6172200" cy="4411662"/>
          </a:xfrm>
        </p:spPr>
      </p:pic>
      <p:sp>
        <p:nvSpPr>
          <p:cNvPr id="33797" name="Text Box 5"/>
          <p:cNvSpPr txBox="1">
            <a:spLocks noChangeArrowheads="1"/>
          </p:cNvSpPr>
          <p:nvPr/>
        </p:nvSpPr>
        <p:spPr bwMode="auto">
          <a:xfrm>
            <a:off x="304800" y="6172200"/>
            <a:ext cx="8551863" cy="336550"/>
          </a:xfrm>
          <a:prstGeom prst="rect">
            <a:avLst/>
          </a:prstGeom>
          <a:noFill/>
          <a:ln w="9525">
            <a:noFill/>
            <a:miter lim="800000"/>
            <a:headEnd/>
            <a:tailEnd/>
          </a:ln>
          <a:effectLst/>
        </p:spPr>
        <p:txBody>
          <a:bodyPr wrap="none">
            <a:spAutoFit/>
          </a:bodyPr>
          <a:lstStyle/>
          <a:p>
            <a:r>
              <a:rPr lang="en-US"/>
              <a:t>Fig. 8-14:  Elevations above sea level are depicted in green; those below sea level are in red.</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762000" y="228600"/>
            <a:ext cx="7772400" cy="685800"/>
          </a:xfrm>
        </p:spPr>
        <p:txBody>
          <a:bodyPr/>
          <a:lstStyle/>
          <a:p>
            <a:r>
              <a:rPr lang="en-US" sz="3600"/>
              <a:t>Ethnic Groups in Southwest Asia</a:t>
            </a:r>
            <a:endParaRPr lang="en-US"/>
          </a:p>
        </p:txBody>
      </p:sp>
      <p:sp>
        <p:nvSpPr>
          <p:cNvPr id="22532" name="Text Box 4"/>
          <p:cNvSpPr txBox="1">
            <a:spLocks noChangeArrowheads="1"/>
          </p:cNvSpPr>
          <p:nvPr/>
        </p:nvSpPr>
        <p:spPr bwMode="auto">
          <a:xfrm>
            <a:off x="685800" y="5791200"/>
            <a:ext cx="7947025" cy="825500"/>
          </a:xfrm>
          <a:prstGeom prst="rect">
            <a:avLst/>
          </a:prstGeom>
          <a:noFill/>
          <a:ln w="9525">
            <a:noFill/>
            <a:miter lim="800000"/>
            <a:headEnd/>
            <a:tailEnd/>
          </a:ln>
          <a:effectLst/>
        </p:spPr>
        <p:txBody>
          <a:bodyPr>
            <a:spAutoFit/>
          </a:bodyPr>
          <a:lstStyle/>
          <a:p>
            <a:pPr marL="1027113" indent="-1027113"/>
            <a:r>
              <a:rPr lang="en-US" dirty="0" smtClean="0"/>
              <a:t>Ethnic </a:t>
            </a:r>
            <a:r>
              <a:rPr lang="en-US" dirty="0"/>
              <a:t>boundaries do not match country boundaries, especially in Iraq, </a:t>
            </a:r>
            <a:r>
              <a:rPr lang="en-US" dirty="0" smtClean="0"/>
              <a:t>Iran,</a:t>
            </a:r>
          </a:p>
          <a:p>
            <a:pPr marL="1027113" indent="-1027113"/>
            <a:r>
              <a:rPr lang="en-US" dirty="0" smtClean="0"/>
              <a:t>Afghanistan</a:t>
            </a:r>
            <a:r>
              <a:rPr lang="en-US" dirty="0"/>
              <a:t>, and Pakistan.  The mismatch has affected many of the conflicts in </a:t>
            </a:r>
            <a:r>
              <a:rPr lang="en-US" dirty="0" smtClean="0"/>
              <a:t>the</a:t>
            </a:r>
          </a:p>
          <a:p>
            <a:pPr marL="1027113" indent="-1027113"/>
            <a:r>
              <a:rPr lang="en-US" dirty="0" smtClean="0"/>
              <a:t>area</a:t>
            </a:r>
            <a:r>
              <a:rPr lang="en-US" dirty="0"/>
              <a:t>.</a:t>
            </a:r>
          </a:p>
        </p:txBody>
      </p:sp>
      <p:pic>
        <p:nvPicPr>
          <p:cNvPr id="22537" name="Picture 9"/>
          <p:cNvPicPr>
            <a:picLocks noGrp="1" noChangeAspect="1" noChangeArrowheads="1"/>
          </p:cNvPicPr>
          <p:nvPr>
            <p:ph idx="1"/>
          </p:nvPr>
        </p:nvPicPr>
        <p:blipFill>
          <a:blip r:embed="rId2" cstate="print"/>
          <a:srcRect/>
          <a:stretch>
            <a:fillRect/>
          </a:stretch>
        </p:blipFill>
        <p:spPr>
          <a:xfrm>
            <a:off x="914400" y="1143000"/>
            <a:ext cx="7391400" cy="4486275"/>
          </a:xfr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381000"/>
            <a:ext cx="7772400" cy="762000"/>
          </a:xfrm>
        </p:spPr>
        <p:txBody>
          <a:bodyPr/>
          <a:lstStyle/>
          <a:p>
            <a:r>
              <a:rPr lang="en-US"/>
              <a:t>Satellite Image of Iraq</a:t>
            </a:r>
          </a:p>
        </p:txBody>
      </p:sp>
      <p:pic>
        <p:nvPicPr>
          <p:cNvPr id="34820" name="Picture 4"/>
          <p:cNvPicPr>
            <a:picLocks noGrp="1" noChangeAspect="1" noChangeArrowheads="1"/>
          </p:cNvPicPr>
          <p:nvPr>
            <p:ph idx="1"/>
          </p:nvPr>
        </p:nvPicPr>
        <p:blipFill>
          <a:blip r:embed="rId2" cstate="print"/>
          <a:srcRect/>
          <a:stretch>
            <a:fillRect/>
          </a:stretch>
        </p:blipFill>
        <p:spPr>
          <a:xfrm>
            <a:off x="1662113" y="1447800"/>
            <a:ext cx="5729287" cy="4395788"/>
          </a:xfrm>
        </p:spPr>
      </p:pic>
      <p:sp>
        <p:nvSpPr>
          <p:cNvPr id="34821" name="Text Box 5"/>
          <p:cNvSpPr txBox="1">
            <a:spLocks noChangeArrowheads="1"/>
          </p:cNvSpPr>
          <p:nvPr/>
        </p:nvSpPr>
        <p:spPr bwMode="auto">
          <a:xfrm>
            <a:off x="685800" y="6140450"/>
            <a:ext cx="7521575" cy="336550"/>
          </a:xfrm>
          <a:prstGeom prst="rect">
            <a:avLst/>
          </a:prstGeom>
          <a:noFill/>
          <a:ln w="9525">
            <a:noFill/>
            <a:miter lim="800000"/>
            <a:headEnd/>
            <a:tailEnd/>
          </a:ln>
          <a:effectLst/>
        </p:spPr>
        <p:txBody>
          <a:bodyPr>
            <a:spAutoFit/>
          </a:bodyPr>
          <a:lstStyle/>
          <a:p>
            <a:pPr>
              <a:spcBef>
                <a:spcPct val="50000"/>
              </a:spcBef>
            </a:pPr>
            <a:r>
              <a:rPr lang="en-US" dirty="0" smtClean="0"/>
              <a:t>This </a:t>
            </a:r>
            <a:r>
              <a:rPr lang="en-US" dirty="0"/>
              <a:t>satellite image purported to show munitions bunkers in </a:t>
            </a:r>
            <a:r>
              <a:rPr lang="en-US" dirty="0" err="1"/>
              <a:t>Taji</a:t>
            </a:r>
            <a:r>
              <a:rPr lang="en-US" dirty="0"/>
              <a:t>, Iraq.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593725" y="152400"/>
            <a:ext cx="7772400" cy="1143000"/>
          </a:xfrm>
        </p:spPr>
        <p:txBody>
          <a:bodyPr/>
          <a:lstStyle/>
          <a:p>
            <a:r>
              <a:rPr lang="en-US" altLang="en-US" dirty="0" smtClean="0">
                <a:solidFill>
                  <a:srgbClr val="FFFFFF"/>
                </a:solidFill>
              </a:rPr>
              <a:t>Where Are States Distributed?</a:t>
            </a:r>
          </a:p>
        </p:txBody>
      </p:sp>
      <p:sp>
        <p:nvSpPr>
          <p:cNvPr id="21507" name="Content Placeholder 2"/>
          <p:cNvSpPr>
            <a:spLocks noGrp="1"/>
          </p:cNvSpPr>
          <p:nvPr>
            <p:ph idx="1"/>
          </p:nvPr>
        </p:nvSpPr>
        <p:spPr>
          <a:xfrm>
            <a:off x="365125" y="1280160"/>
            <a:ext cx="8229600" cy="4038600"/>
          </a:xfrm>
        </p:spPr>
        <p:txBody>
          <a:bodyPr/>
          <a:lstStyle/>
          <a:p>
            <a:r>
              <a:rPr lang="en-US" altLang="en-US" dirty="0" smtClean="0">
                <a:solidFill>
                  <a:srgbClr val="FFFF00"/>
                </a:solidFill>
              </a:rPr>
              <a:t>The United Nations</a:t>
            </a:r>
          </a:p>
          <a:p>
            <a:pPr lvl="1"/>
            <a:r>
              <a:rPr lang="en-US" altLang="en-US" sz="2400" dirty="0" smtClean="0"/>
              <a:t>Created at end of World War II to serve the role of a facilitator for discussions regarding international problems.</a:t>
            </a:r>
          </a:p>
          <a:p>
            <a:pPr lvl="1"/>
            <a:r>
              <a:rPr lang="en-US" altLang="en-US" sz="2400" dirty="0" smtClean="0"/>
              <a:t>At times, UN has intervened in conflicts between or within member states.</a:t>
            </a:r>
          </a:p>
          <a:p>
            <a:pPr lvl="1"/>
            <a:r>
              <a:rPr lang="en-US" altLang="en-US" sz="2400" dirty="0" smtClean="0"/>
              <a:t>UN Membership increased rapidly on three occasions.</a:t>
            </a:r>
          </a:p>
          <a:p>
            <a:pPr marL="1371600" lvl="2" indent="-457200">
              <a:buFontTx/>
              <a:buAutoNum type="arabicPeriod"/>
            </a:pPr>
            <a:r>
              <a:rPr lang="en-US" altLang="en-US" sz="2200" dirty="0" smtClean="0"/>
              <a:t>1955: 16 mostly European countries joined as a result of the Nazi Germany breakup.</a:t>
            </a:r>
          </a:p>
          <a:p>
            <a:pPr marL="1371600" lvl="2" indent="-457200">
              <a:buFontTx/>
              <a:buAutoNum type="arabicPeriod"/>
            </a:pPr>
            <a:r>
              <a:rPr lang="en-US" altLang="en-US" sz="2200" dirty="0" smtClean="0"/>
              <a:t>1960: 17 mostly former African colonies joined.</a:t>
            </a:r>
          </a:p>
          <a:p>
            <a:pPr marL="1371600" lvl="2" indent="-457200">
              <a:buFontTx/>
              <a:buAutoNum type="arabicPeriod"/>
            </a:pPr>
            <a:r>
              <a:rPr lang="en-US" altLang="en-US" sz="2200" dirty="0" smtClean="0"/>
              <a:t>1990-1993: 26 countries joined as a result of Soviet Union and Yugoslavia breakup.</a:t>
            </a:r>
          </a:p>
          <a:p>
            <a:endParaRPr lang="en-US" altLang="en-US" dirty="0" smtClean="0"/>
          </a:p>
        </p:txBody>
      </p:sp>
    </p:spTree>
    <p:extLst>
      <p:ext uri="{BB962C8B-B14F-4D97-AF65-F5344CB8AC3E}">
        <p14:creationId xmlns:p14="http://schemas.microsoft.com/office/powerpoint/2010/main" val="8414808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685800" y="228600"/>
            <a:ext cx="7772400" cy="838200"/>
          </a:xfrm>
        </p:spPr>
        <p:txBody>
          <a:bodyPr/>
          <a:lstStyle/>
          <a:p>
            <a:r>
              <a:rPr lang="en-US"/>
              <a:t>Satellite Image Close-ups</a:t>
            </a:r>
          </a:p>
        </p:txBody>
      </p:sp>
      <p:pic>
        <p:nvPicPr>
          <p:cNvPr id="35844" name="Picture 4"/>
          <p:cNvPicPr>
            <a:picLocks noGrp="1" noChangeAspect="1" noChangeArrowheads="1"/>
          </p:cNvPicPr>
          <p:nvPr>
            <p:ph idx="1"/>
          </p:nvPr>
        </p:nvPicPr>
        <p:blipFill>
          <a:blip r:embed="rId2" cstate="print"/>
          <a:srcRect/>
          <a:stretch>
            <a:fillRect/>
          </a:stretch>
        </p:blipFill>
        <p:spPr>
          <a:xfrm>
            <a:off x="1524000" y="1295400"/>
            <a:ext cx="6034088" cy="4630738"/>
          </a:xfrm>
        </p:spPr>
      </p:pic>
      <p:sp>
        <p:nvSpPr>
          <p:cNvPr id="35845" name="Text Box 5"/>
          <p:cNvSpPr txBox="1">
            <a:spLocks noChangeArrowheads="1"/>
          </p:cNvSpPr>
          <p:nvPr/>
        </p:nvSpPr>
        <p:spPr bwMode="auto">
          <a:xfrm>
            <a:off x="1600200" y="6172200"/>
            <a:ext cx="4877425" cy="338554"/>
          </a:xfrm>
          <a:prstGeom prst="rect">
            <a:avLst/>
          </a:prstGeom>
          <a:noFill/>
          <a:ln w="9525">
            <a:noFill/>
            <a:miter lim="800000"/>
            <a:headEnd/>
            <a:tailEnd/>
          </a:ln>
          <a:effectLst/>
        </p:spPr>
        <p:txBody>
          <a:bodyPr wrap="none">
            <a:spAutoFit/>
          </a:bodyPr>
          <a:lstStyle/>
          <a:p>
            <a:r>
              <a:rPr lang="en-US" dirty="0" smtClean="0"/>
              <a:t>Close-ups </a:t>
            </a:r>
            <a:r>
              <a:rPr lang="en-US" dirty="0"/>
              <a:t>of alleged munitions bunkers in </a:t>
            </a:r>
            <a:r>
              <a:rPr lang="en-US" dirty="0" err="1"/>
              <a:t>Taji</a:t>
            </a:r>
            <a:r>
              <a:rPr lang="en-US" dirty="0"/>
              <a:t>, Iraq.</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85800" y="228600"/>
            <a:ext cx="7772400" cy="838200"/>
          </a:xfrm>
        </p:spPr>
        <p:txBody>
          <a:bodyPr/>
          <a:lstStyle/>
          <a:p>
            <a:r>
              <a:rPr lang="en-US"/>
              <a:t>Ethnic Groups in Baghdad</a:t>
            </a:r>
          </a:p>
        </p:txBody>
      </p:sp>
      <p:pic>
        <p:nvPicPr>
          <p:cNvPr id="36868" name="Picture 4"/>
          <p:cNvPicPr>
            <a:picLocks noGrp="1" noChangeAspect="1" noChangeArrowheads="1"/>
          </p:cNvPicPr>
          <p:nvPr>
            <p:ph idx="1"/>
          </p:nvPr>
        </p:nvPicPr>
        <p:blipFill>
          <a:blip r:embed="rId2" cstate="print"/>
          <a:srcRect/>
          <a:stretch>
            <a:fillRect/>
          </a:stretch>
        </p:blipFill>
        <p:spPr>
          <a:xfrm>
            <a:off x="1981200" y="1066800"/>
            <a:ext cx="5121275" cy="4575175"/>
          </a:xfrm>
        </p:spPr>
      </p:pic>
      <p:sp>
        <p:nvSpPr>
          <p:cNvPr id="36869" name="Text Box 5"/>
          <p:cNvSpPr txBox="1">
            <a:spLocks noChangeArrowheads="1"/>
          </p:cNvSpPr>
          <p:nvPr/>
        </p:nvSpPr>
        <p:spPr bwMode="auto">
          <a:xfrm>
            <a:off x="1066800" y="5791200"/>
            <a:ext cx="7385050" cy="584775"/>
          </a:xfrm>
          <a:prstGeom prst="rect">
            <a:avLst/>
          </a:prstGeom>
          <a:noFill/>
          <a:ln w="9525">
            <a:noFill/>
            <a:miter lim="800000"/>
            <a:headEnd/>
            <a:tailEnd/>
          </a:ln>
          <a:effectLst/>
        </p:spPr>
        <p:txBody>
          <a:bodyPr>
            <a:spAutoFit/>
          </a:bodyPr>
          <a:lstStyle/>
          <a:p>
            <a:pPr marL="1028700" indent="-1028700"/>
            <a:r>
              <a:rPr lang="en-US" dirty="0" smtClean="0"/>
              <a:t>Many </a:t>
            </a:r>
            <a:r>
              <a:rPr lang="en-US" dirty="0"/>
              <a:t>formerly mixed neighborhoods in Baghdad have been ethnically </a:t>
            </a:r>
            <a:r>
              <a:rPr lang="en-US" dirty="0" smtClean="0"/>
              <a:t>cleansed</a:t>
            </a:r>
          </a:p>
          <a:p>
            <a:pPr marL="1028700" indent="-1028700"/>
            <a:r>
              <a:rPr lang="en-US" dirty="0" smtClean="0"/>
              <a:t>through </a:t>
            </a:r>
            <a:r>
              <a:rPr lang="en-US" dirty="0"/>
              <a:t>sectarian violence among Sunnis, Shiites, or others.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09600" y="609600"/>
            <a:ext cx="3276600" cy="1524000"/>
          </a:xfrm>
        </p:spPr>
        <p:txBody>
          <a:bodyPr/>
          <a:lstStyle/>
          <a:p>
            <a:r>
              <a:rPr lang="en-US"/>
              <a:t>Tribes of Iraq</a:t>
            </a:r>
          </a:p>
        </p:txBody>
      </p:sp>
      <p:pic>
        <p:nvPicPr>
          <p:cNvPr id="37892" name="Picture 4"/>
          <p:cNvPicPr>
            <a:picLocks noGrp="1" noChangeAspect="1" noChangeArrowheads="1"/>
          </p:cNvPicPr>
          <p:nvPr>
            <p:ph idx="1"/>
          </p:nvPr>
        </p:nvPicPr>
        <p:blipFill>
          <a:blip r:embed="rId2" cstate="print"/>
          <a:srcRect/>
          <a:stretch>
            <a:fillRect/>
          </a:stretch>
        </p:blipFill>
        <p:spPr>
          <a:xfrm>
            <a:off x="4748213" y="381000"/>
            <a:ext cx="3678237" cy="6096000"/>
          </a:xfrm>
        </p:spPr>
      </p:pic>
      <p:sp>
        <p:nvSpPr>
          <p:cNvPr id="37893" name="Text Box 5"/>
          <p:cNvSpPr txBox="1">
            <a:spLocks noChangeArrowheads="1"/>
          </p:cNvSpPr>
          <p:nvPr/>
        </p:nvSpPr>
        <p:spPr bwMode="auto">
          <a:xfrm>
            <a:off x="304800" y="5173663"/>
            <a:ext cx="3733800" cy="707886"/>
          </a:xfrm>
          <a:prstGeom prst="rect">
            <a:avLst/>
          </a:prstGeom>
          <a:noFill/>
          <a:ln w="9525">
            <a:noFill/>
            <a:miter lim="800000"/>
            <a:headEnd/>
            <a:tailEnd/>
          </a:ln>
          <a:effectLst/>
        </p:spPr>
        <p:txBody>
          <a:bodyPr>
            <a:spAutoFit/>
          </a:bodyPr>
          <a:lstStyle/>
          <a:p>
            <a:pPr marL="1028700" indent="-1028700">
              <a:spcBef>
                <a:spcPct val="50000"/>
              </a:spcBef>
            </a:pPr>
            <a:r>
              <a:rPr lang="en-US" dirty="0" smtClean="0"/>
              <a:t>Iraq </a:t>
            </a:r>
            <a:r>
              <a:rPr lang="en-US" dirty="0"/>
              <a:t>includes about 150 </a:t>
            </a:r>
            <a:r>
              <a:rPr lang="en-US" dirty="0" smtClean="0"/>
              <a:t>distinct</a:t>
            </a:r>
          </a:p>
          <a:p>
            <a:pPr marL="1028700" indent="-1028700">
              <a:spcBef>
                <a:spcPct val="50000"/>
              </a:spcBef>
            </a:pPr>
            <a:r>
              <a:rPr lang="en-US" dirty="0" smtClean="0"/>
              <a:t>traditional </a:t>
            </a:r>
            <a:r>
              <a:rPr lang="en-US" dirty="0"/>
              <a:t>tribes.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descr="\\integrafs1\prs\16_NMS\02. Deliverables\RUBENSTEIN_IRDVD_11e\Approved_JPEGs\Chapter08\Labeled_Images\TCL_11e_Figure_08_03_L.jpg"/>
          <p:cNvPicPr>
            <a:picLocks noChangeAspect="1" noChangeArrowheads="1"/>
          </p:cNvPicPr>
          <p:nvPr/>
        </p:nvPicPr>
        <p:blipFill>
          <a:blip r:embed="rId3">
            <a:extLst>
              <a:ext uri="{28A0092B-C50C-407E-A947-70E740481C1C}">
                <a14:useLocalDpi xmlns:a14="http://schemas.microsoft.com/office/drawing/2010/main" val="0"/>
              </a:ext>
            </a:extLst>
          </a:blip>
          <a:srcRect r="-1202" b="3136"/>
          <a:stretch>
            <a:fillRect/>
          </a:stretch>
        </p:blipFill>
        <p:spPr bwMode="auto">
          <a:xfrm>
            <a:off x="228600" y="1341438"/>
            <a:ext cx="8678863"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1295400" y="5867400"/>
            <a:ext cx="6837363" cy="336550"/>
          </a:xfrm>
          <a:prstGeom prst="rect">
            <a:avLst/>
          </a:prstGeom>
          <a:noFill/>
          <a:ln w="9525">
            <a:noFill/>
            <a:miter lim="800000"/>
            <a:headEnd/>
            <a:tailEnd/>
          </a:ln>
          <a:effectLst/>
        </p:spPr>
        <p:txBody>
          <a:bodyPr wrap="none">
            <a:spAutoFit/>
          </a:bodyPr>
          <a:lstStyle/>
          <a:p>
            <a:r>
              <a:rPr lang="en-US" dirty="0"/>
              <a:t>Fig. </a:t>
            </a:r>
            <a:r>
              <a:rPr lang="en-US" dirty="0" smtClean="0"/>
              <a:t>8-3:  </a:t>
            </a:r>
            <a:r>
              <a:rPr lang="en-US" dirty="0"/>
              <a:t>The UN has increased from 51 members in 1945 to 192 in 2007.</a:t>
            </a:r>
          </a:p>
        </p:txBody>
      </p:sp>
    </p:spTree>
    <p:extLst>
      <p:ext uri="{BB962C8B-B14F-4D97-AF65-F5344CB8AC3E}">
        <p14:creationId xmlns:p14="http://schemas.microsoft.com/office/powerpoint/2010/main" val="23788498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152400" y="685800"/>
            <a:ext cx="2819400" cy="2514600"/>
          </a:xfrm>
        </p:spPr>
        <p:txBody>
          <a:bodyPr/>
          <a:lstStyle/>
          <a:p>
            <a:r>
              <a:rPr lang="en-US" dirty="0"/>
              <a:t>Sovereign States</a:t>
            </a:r>
          </a:p>
        </p:txBody>
      </p:sp>
      <p:pic>
        <p:nvPicPr>
          <p:cNvPr id="52227" name="Picture 3"/>
          <p:cNvPicPr>
            <a:picLocks noGrp="1" noChangeAspect="1" noChangeArrowheads="1"/>
          </p:cNvPicPr>
          <p:nvPr>
            <p:ph idx="1"/>
          </p:nvPr>
        </p:nvPicPr>
        <p:blipFill>
          <a:blip r:embed="rId2" cstate="print"/>
          <a:srcRect/>
          <a:stretch>
            <a:fillRect/>
          </a:stretch>
        </p:blipFill>
        <p:spPr>
          <a:xfrm>
            <a:off x="2971800" y="304800"/>
            <a:ext cx="5681663" cy="62484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04800" y="609600"/>
            <a:ext cx="3733800" cy="2362200"/>
          </a:xfrm>
        </p:spPr>
        <p:txBody>
          <a:bodyPr/>
          <a:lstStyle/>
          <a:p>
            <a:r>
              <a:rPr lang="en-US"/>
              <a:t>Antarctica </a:t>
            </a:r>
            <a:r>
              <a:rPr lang="en-US" sz="3800" i="1"/>
              <a:t>National Claims</a:t>
            </a:r>
            <a:endParaRPr lang="en-US"/>
          </a:p>
        </p:txBody>
      </p:sp>
      <p:sp>
        <p:nvSpPr>
          <p:cNvPr id="10245" name="Text Box 5"/>
          <p:cNvSpPr txBox="1">
            <a:spLocks noChangeArrowheads="1"/>
          </p:cNvSpPr>
          <p:nvPr/>
        </p:nvSpPr>
        <p:spPr bwMode="auto">
          <a:xfrm>
            <a:off x="152400" y="4953000"/>
            <a:ext cx="3962400" cy="1069975"/>
          </a:xfrm>
          <a:prstGeom prst="rect">
            <a:avLst/>
          </a:prstGeom>
          <a:noFill/>
          <a:ln w="9525">
            <a:noFill/>
            <a:miter lim="800000"/>
            <a:headEnd/>
            <a:tailEnd/>
          </a:ln>
          <a:effectLst/>
        </p:spPr>
        <p:txBody>
          <a:bodyPr>
            <a:spAutoFit/>
          </a:bodyPr>
          <a:lstStyle/>
          <a:p>
            <a:pPr marL="912813" indent="-912813"/>
            <a:r>
              <a:rPr lang="en-US" dirty="0"/>
              <a:t>Fig. </a:t>
            </a:r>
            <a:r>
              <a:rPr lang="en-US" dirty="0" smtClean="0"/>
              <a:t>8-8:  </a:t>
            </a:r>
            <a:r>
              <a:rPr lang="en-US" dirty="0"/>
              <a:t>Antarctica is the only large land mass that is not part of a state, but several countries claim portions of it.</a:t>
            </a:r>
          </a:p>
        </p:txBody>
      </p:sp>
      <p:pic>
        <p:nvPicPr>
          <p:cNvPr id="10251" name="Picture 11"/>
          <p:cNvPicPr>
            <a:picLocks noGrp="1" noChangeAspect="1" noChangeArrowheads="1"/>
          </p:cNvPicPr>
          <p:nvPr>
            <p:ph idx="1"/>
          </p:nvPr>
        </p:nvPicPr>
        <p:blipFill>
          <a:blip r:embed="rId2" cstate="print"/>
          <a:srcRect/>
          <a:stretch>
            <a:fillRect/>
          </a:stretch>
        </p:blipFill>
        <p:spPr>
          <a:xfrm>
            <a:off x="4267200" y="457200"/>
            <a:ext cx="4473575" cy="59436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685800" y="304800"/>
            <a:ext cx="7772400" cy="838200"/>
          </a:xfrm>
        </p:spPr>
        <p:txBody>
          <a:bodyPr/>
          <a:lstStyle/>
          <a:p>
            <a:r>
              <a:rPr lang="en-US"/>
              <a:t>Tonga</a:t>
            </a:r>
          </a:p>
        </p:txBody>
      </p:sp>
      <p:pic>
        <p:nvPicPr>
          <p:cNvPr id="53251" name="Picture 3"/>
          <p:cNvPicPr>
            <a:picLocks noGrp="1" noChangeAspect="1" noChangeArrowheads="1"/>
          </p:cNvPicPr>
          <p:nvPr>
            <p:ph idx="1"/>
          </p:nvPr>
        </p:nvPicPr>
        <p:blipFill>
          <a:blip r:embed="rId2" cstate="print"/>
          <a:srcRect/>
          <a:stretch>
            <a:fillRect/>
          </a:stretch>
        </p:blipFill>
        <p:spPr>
          <a:xfrm>
            <a:off x="1295400" y="1370013"/>
            <a:ext cx="6629400" cy="4321175"/>
          </a:xfrm>
        </p:spPr>
      </p:pic>
      <p:sp>
        <p:nvSpPr>
          <p:cNvPr id="53252" name="Text Box 4"/>
          <p:cNvSpPr txBox="1">
            <a:spLocks noChangeArrowheads="1"/>
          </p:cNvSpPr>
          <p:nvPr/>
        </p:nvSpPr>
        <p:spPr bwMode="auto">
          <a:xfrm>
            <a:off x="1447800" y="6019800"/>
            <a:ext cx="6408738" cy="336550"/>
          </a:xfrm>
          <a:prstGeom prst="rect">
            <a:avLst/>
          </a:prstGeom>
          <a:noFill/>
          <a:ln w="9525">
            <a:noFill/>
            <a:miter lim="800000"/>
            <a:headEnd/>
            <a:tailEnd/>
          </a:ln>
          <a:effectLst/>
        </p:spPr>
        <p:txBody>
          <a:bodyPr wrap="none">
            <a:spAutoFit/>
          </a:bodyPr>
          <a:lstStyle/>
          <a:p>
            <a:r>
              <a:rPr lang="en-US"/>
              <a:t>Tonga is a microstate, including 102,000 inhabitants and 169 islands.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0" i="0" u="none" strike="noStrike" cap="none" normalizeH="0" baseline="0" smtClean="0">
            <a:ln>
              <a:noFill/>
            </a:ln>
            <a:solidFill>
              <a:schemeClr val="bg1"/>
            </a:solidFill>
            <a:effectLst/>
            <a:latin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1105</TotalTime>
  <Words>1785</Words>
  <Application>Microsoft Office PowerPoint</Application>
  <PresentationFormat>On-screen Show (4:3)</PresentationFormat>
  <Paragraphs>175</Paragraphs>
  <Slides>52</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MS PGothic</vt:lpstr>
      <vt:lpstr>ヒラギノ角ゴ Pro W3</vt:lpstr>
      <vt:lpstr>Arial</vt:lpstr>
      <vt:lpstr>Calibri</vt:lpstr>
      <vt:lpstr>Times</vt:lpstr>
      <vt:lpstr>Blank Presentation</vt:lpstr>
      <vt:lpstr>Chapter 8</vt:lpstr>
      <vt:lpstr>Defining States &amp; Development of the State Concept</vt:lpstr>
      <vt:lpstr>Where Are States Distributed?</vt:lpstr>
      <vt:lpstr>North and South Korea</vt:lpstr>
      <vt:lpstr>Where Are States Distributed?</vt:lpstr>
      <vt:lpstr>PowerPoint Presentation</vt:lpstr>
      <vt:lpstr>Sovereign States</vt:lpstr>
      <vt:lpstr>Antarctica National Claims</vt:lpstr>
      <vt:lpstr>Tonga</vt:lpstr>
      <vt:lpstr>The Fertile Crescent</vt:lpstr>
      <vt:lpstr>Colonial Possessions, 1914</vt:lpstr>
      <vt:lpstr>Image of British Colonialism</vt:lpstr>
      <vt:lpstr>PowerPoint Presentation</vt:lpstr>
      <vt:lpstr>Boundaries &amp; Boundary Problems of States </vt:lpstr>
      <vt:lpstr>Geopolitical Theories Ratzel vs. Mackinder vs. Spykman</vt:lpstr>
      <vt:lpstr>African States</vt:lpstr>
      <vt:lpstr>India:  The Tin Bigha Corridor</vt:lpstr>
      <vt:lpstr>Frontiers in the Arabian Peninsula</vt:lpstr>
      <vt:lpstr>Great Wall of China</vt:lpstr>
      <vt:lpstr>Aozou Strip: a Geometric Boundary </vt:lpstr>
      <vt:lpstr>Division of Cyprus</vt:lpstr>
      <vt:lpstr>Nicosia, Cyprus Checkpoint</vt:lpstr>
      <vt:lpstr>Why Do Boundaries Cause Problems?</vt:lpstr>
      <vt:lpstr>PowerPoint Presentation</vt:lpstr>
      <vt:lpstr>PowerPoint Presentation</vt:lpstr>
      <vt:lpstr>Gerrymandering Florida &amp; Georgia </vt:lpstr>
      <vt:lpstr>PowerPoint Presentation</vt:lpstr>
      <vt:lpstr>PowerPoint Presentation</vt:lpstr>
      <vt:lpstr>PowerPoint Presentation</vt:lpstr>
      <vt:lpstr>Cooperation among States </vt:lpstr>
      <vt:lpstr>European Alliances, 1960 &amp; 2007</vt:lpstr>
      <vt:lpstr>PowerPoint Presentation</vt:lpstr>
      <vt:lpstr>European Boundary Changes</vt:lpstr>
      <vt:lpstr>European Boundaries, 1914</vt:lpstr>
      <vt:lpstr>European Boundaries, 1924</vt:lpstr>
      <vt:lpstr>European Boundaries, 1989</vt:lpstr>
      <vt:lpstr>European Boundaries, 2007</vt:lpstr>
      <vt:lpstr>Aerial Photos &amp; Cuban Missile Crisis</vt:lpstr>
      <vt:lpstr>Soviet Ships in Cuban Military Port, 1962</vt:lpstr>
      <vt:lpstr>Soviet Missile Transporters Cuba, 1962</vt:lpstr>
      <vt:lpstr>Terrorism </vt:lpstr>
      <vt:lpstr>World Trade Center June, 2000</vt:lpstr>
      <vt:lpstr>World Trade Center Site September 15, 2001</vt:lpstr>
      <vt:lpstr>World Trade Center, Sept. 11, 2001</vt:lpstr>
      <vt:lpstr>World Trade Center  Sept. 11, 2001</vt:lpstr>
      <vt:lpstr>World Trade Center  Sept. 11, 2001</vt:lpstr>
      <vt:lpstr>World Trade Center   Topographic Map: Sept. 19, 2001 </vt:lpstr>
      <vt:lpstr>Ethnic Groups in Southwest Asia</vt:lpstr>
      <vt:lpstr>Satellite Image of Iraq</vt:lpstr>
      <vt:lpstr>Satellite Image Close-ups</vt:lpstr>
      <vt:lpstr>Ethnic Groups in Baghdad</vt:lpstr>
      <vt:lpstr>Tribes of Iraq</vt:lpstr>
    </vt:vector>
  </TitlesOfParts>
  <Company>_x0008_ᖤ]狴뿿_뿿_</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8</dc:title>
  <dc:creator>Abe Goldman</dc:creator>
  <cp:lastModifiedBy>Anderson, Melanie</cp:lastModifiedBy>
  <cp:revision>122</cp:revision>
  <dcterms:created xsi:type="dcterms:W3CDTF">2004-04-04T05:11:27Z</dcterms:created>
  <dcterms:modified xsi:type="dcterms:W3CDTF">2016-03-28T03:01:04Z</dcterms:modified>
</cp:coreProperties>
</file>